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6" r:id="rId3"/>
    <p:sldId id="295" r:id="rId4"/>
    <p:sldId id="314" r:id="rId5"/>
    <p:sldId id="260" r:id="rId6"/>
    <p:sldId id="290" r:id="rId7"/>
    <p:sldId id="287" r:id="rId8"/>
    <p:sldId id="285" r:id="rId9"/>
    <p:sldId id="281" r:id="rId10"/>
    <p:sldId id="284" r:id="rId11"/>
    <p:sldId id="289" r:id="rId12"/>
    <p:sldId id="261" r:id="rId13"/>
    <p:sldId id="292" r:id="rId14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  <p15:guide id="3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56D"/>
    <a:srgbClr val="C3CFD3"/>
    <a:srgbClr val="FFFFFF"/>
    <a:srgbClr val="7F7F7F"/>
    <a:srgbClr val="90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74" autoAdjust="0"/>
  </p:normalViewPr>
  <p:slideViewPr>
    <p:cSldViewPr>
      <p:cViewPr varScale="1">
        <p:scale>
          <a:sx n="55" d="100"/>
          <a:sy n="55" d="100"/>
        </p:scale>
        <p:origin x="1446" y="78"/>
      </p:cViewPr>
      <p:guideLst>
        <p:guide orient="horz" pos="4292"/>
        <p:guide pos="2880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4002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03227BD-DBA9-4E3D-A264-CEE4BD1CEC42}" type="datetimeFigureOut">
              <a:rPr kumimoji="1" lang="ja-JP" altLang="en-US" smtClean="0"/>
              <a:t>2016/8/3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3852" y="9447846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FC14F3C-0F50-494A-8CB9-4E8FB823F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5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3FC1E828-D968-4196-BB4F-CB5686E4763D}" type="datetimeFigureOut">
              <a:rPr lang="ko-KR" altLang="en-US" smtClean="0"/>
              <a:t>2016-08-03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7"/>
            <a:ext cx="2971800" cy="49728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6291F3A-B2D5-42AB-A954-1E46C590949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슬라이드 노트 개체 틀 7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21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18E2-EB86-464D-9958-536BBBB15743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18E2-EB86-464D-9958-536BBBB15743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18E2-EB86-464D-9958-536BBBB15743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18E2-EB86-464D-9958-536BBBB15743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18E2-EB86-464D-9958-536BBBB15743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1F3A-B2D5-42AB-A954-1E46C590949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67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91F3A-B2D5-42AB-A954-1E46C590949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67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05FF9-5729-4193-96F7-2D9EBDFC7A23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7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1" y="1183829"/>
            <a:ext cx="9144000" cy="2425191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5" y="5961902"/>
            <a:ext cx="2160240" cy="392049"/>
          </a:xfrm>
          <a:prstGeom prst="rect">
            <a:avLst/>
          </a:prstGeom>
        </p:spPr>
      </p:pic>
      <p:cxnSp>
        <p:nvCxnSpPr>
          <p:cNvPr id="11" name="직선 연결선 10"/>
          <p:cNvCxnSpPr/>
          <p:nvPr userDrawn="1"/>
        </p:nvCxnSpPr>
        <p:spPr>
          <a:xfrm flipH="1">
            <a:off x="2" y="3609019"/>
            <a:ext cx="9143999" cy="0"/>
          </a:xfrm>
          <a:prstGeom prst="line">
            <a:avLst/>
          </a:prstGeom>
          <a:ln w="9525">
            <a:solidFill>
              <a:srgbClr val="D2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1" y="1183829"/>
            <a:ext cx="91440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개체 틀 1"/>
          <p:cNvSpPr>
            <a:spLocks noGrp="1"/>
          </p:cNvSpPr>
          <p:nvPr>
            <p:ph type="title"/>
          </p:nvPr>
        </p:nvSpPr>
        <p:spPr>
          <a:xfrm>
            <a:off x="336699" y="1183830"/>
            <a:ext cx="8229600" cy="242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2602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  <p:pic>
        <p:nvPicPr>
          <p:cNvPr id="12" name="Picture 4" descr="국문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77" y="300039"/>
            <a:ext cx="112834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OC-1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-9521"/>
            <a:ext cx="5806121" cy="68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310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 flipH="1">
            <a:off x="395538" y="701038"/>
            <a:ext cx="835292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86" y="6595877"/>
            <a:ext cx="899839" cy="185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95538" y="62843"/>
            <a:ext cx="8352927" cy="588202"/>
          </a:xfrm>
        </p:spPr>
        <p:txBody>
          <a:bodyPr>
            <a:noAutofit/>
          </a:bodyPr>
          <a:lstStyle>
            <a:lvl1pPr algn="l">
              <a:defRPr sz="2800" b="1">
                <a:effectLst/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782922"/>
            <a:ext cx="8352928" cy="626836"/>
          </a:xfrm>
          <a:prstGeom prst="rect">
            <a:avLst/>
          </a:prstGeom>
        </p:spPr>
        <p:txBody>
          <a:bodyPr/>
          <a:lstStyle>
            <a:lvl1pPr algn="ctr" eaLnBrk="1" latinLnBrk="0" hangingPunct="1">
              <a:defRPr sz="1800" b="1">
                <a:latin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435748" y="179348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FF0000"/>
                </a:solidFill>
                <a:latin typeface="맑은 고딕"/>
              </a:rPr>
              <a:t>Confidential </a:t>
            </a:r>
            <a:endParaRPr lang="ko-KR" altLang="en-US" sz="1600" b="1" dirty="0">
              <a:solidFill>
                <a:srgbClr val="FF0000"/>
              </a:solidFill>
              <a:latin typeface="맑은 고딕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B28E16C-9F88-A640-B0BA-C980FF290D7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6450083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A1376A-1BCE-4C3B-85BD-05D751D6B156}" type="slidenum">
              <a:rPr lang="en-US" altLang="ko-KR" sz="800" b="1" spc="-3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pPr/>
              <a:t>‹#›</a:t>
            </a:fld>
            <a:r>
              <a:rPr lang="en-US" altLang="ko-KR" sz="800" b="1" spc="-30" dirty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 / 6</a:t>
            </a:r>
          </a:p>
        </p:txBody>
      </p:sp>
    </p:spTree>
    <p:extLst>
      <p:ext uri="{BB962C8B-B14F-4D97-AF65-F5344CB8AC3E}">
        <p14:creationId xmlns:p14="http://schemas.microsoft.com/office/powerpoint/2010/main" val="3517237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 flipH="1">
            <a:off x="250826" y="862840"/>
            <a:ext cx="864235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6" y="6607665"/>
            <a:ext cx="899839" cy="185285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87524" y="284514"/>
            <a:ext cx="8605651" cy="588202"/>
          </a:xfrm>
        </p:spPr>
        <p:txBody>
          <a:bodyPr>
            <a:noAutofit/>
          </a:bodyPr>
          <a:lstStyle>
            <a:lvl1pPr algn="l">
              <a:defRPr sz="2800" b="1">
                <a:effectLst/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287525" y="896178"/>
            <a:ext cx="8605651" cy="1610423"/>
          </a:xfrm>
          <a:prstGeom prst="rect">
            <a:avLst/>
          </a:prstGeom>
        </p:spPr>
        <p:txBody>
          <a:bodyPr wrap="square" lIns="108000" tIns="72000" rIns="108000" bIns="72000" numCol="1" spcCol="0">
            <a:spAutoFit/>
          </a:bodyPr>
          <a:lstStyle>
            <a:lvl1pPr algn="just">
              <a:lnSpc>
                <a:spcPct val="120000"/>
              </a:lnSpc>
              <a:defRPr sz="1400"/>
            </a:lvl1pPr>
            <a:lvl2pPr algn="just">
              <a:lnSpc>
                <a:spcPct val="120000"/>
              </a:lnSpc>
              <a:defRPr sz="1400"/>
            </a:lvl2pPr>
            <a:lvl3pPr algn="just">
              <a:lnSpc>
                <a:spcPct val="120000"/>
              </a:lnSpc>
              <a:defRPr sz="1400"/>
            </a:lvl3pPr>
            <a:lvl4pPr algn="just">
              <a:lnSpc>
                <a:spcPct val="120000"/>
              </a:lnSpc>
              <a:defRPr sz="1400"/>
            </a:lvl4pPr>
            <a:lvl5pPr algn="just">
              <a:lnSpc>
                <a:spcPct val="120000"/>
              </a:lnSpc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20828" y="6607664"/>
            <a:ext cx="1431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spc="-30" dirty="0">
                <a:solidFill>
                  <a:srgbClr val="C00000"/>
                </a:solidFill>
                <a:latin typeface="맑은 고딕"/>
              </a:rPr>
              <a:t>Confidential </a:t>
            </a:r>
            <a:r>
              <a:rPr lang="en-US" altLang="ko-KR" sz="800" b="1" spc="-30" dirty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  </a:t>
            </a:r>
            <a:fld id="{DBA1376A-1BCE-4C3B-85BD-05D751D6B156}" type="slidenum">
              <a:rPr lang="en-US" altLang="ko-KR" sz="800" b="1" spc="-3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pPr/>
              <a:t>‹#›</a:t>
            </a:fld>
            <a:r>
              <a:rPr lang="en-US" altLang="ko-KR" sz="800" b="1" spc="-30" dirty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 / </a:t>
            </a:r>
            <a:r>
              <a:rPr lang="en-US" altLang="ko-KR" sz="800" b="1" spc="-3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39</a:t>
            </a:r>
            <a:endParaRPr lang="en-US" altLang="ko-KR" sz="800" b="1" spc="-30" dirty="0">
              <a:solidFill>
                <a:prstClr val="black">
                  <a:lumMod val="95000"/>
                  <a:lumOff val="5000"/>
                </a:prstClr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31951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8104" y="6649458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A1376A-1BCE-4C3B-85BD-05D751D6B156}" type="slidenum">
              <a:rPr lang="en-US" altLang="ko-KR" sz="800" b="1" spc="-3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pPr/>
              <a:t>‹#›</a:t>
            </a:fld>
            <a:r>
              <a:rPr lang="en-US" altLang="ko-KR" sz="800" b="1" spc="-30" dirty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 /17</a:t>
            </a:r>
          </a:p>
        </p:txBody>
      </p:sp>
      <p:cxnSp>
        <p:nvCxnSpPr>
          <p:cNvPr id="6" name="직선 연결선 5"/>
          <p:cNvCxnSpPr/>
          <p:nvPr userDrawn="1"/>
        </p:nvCxnSpPr>
        <p:spPr>
          <a:xfrm flipH="1">
            <a:off x="432621" y="862840"/>
            <a:ext cx="8280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" y="6628410"/>
            <a:ext cx="899839" cy="185285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24645"/>
            <a:ext cx="8229600" cy="588202"/>
          </a:xfrm>
        </p:spPr>
        <p:txBody>
          <a:bodyPr>
            <a:noAutofit/>
          </a:bodyPr>
          <a:lstStyle>
            <a:lvl1pPr algn="l">
              <a:defRPr sz="3400" b="1">
                <a:effectLst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36297" y="6608386"/>
            <a:ext cx="1224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rgbClr val="C00000"/>
                </a:solidFill>
              </a:rPr>
              <a:t>CONFIDENTIAL</a:t>
            </a:r>
            <a:endParaRPr lang="ko-KR" alt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6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8104" y="6649458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A1376A-1BCE-4C3B-85BD-05D751D6B156}" type="slidenum">
              <a:rPr lang="en-US" altLang="ko-KR" sz="800" b="1" spc="-3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pPr/>
              <a:t>‹#›</a:t>
            </a:fld>
            <a:r>
              <a:rPr lang="en-US" altLang="ko-KR" sz="800" b="1" spc="-30" dirty="0">
                <a:solidFill>
                  <a:prstClr val="black">
                    <a:lumMod val="95000"/>
                    <a:lumOff val="5000"/>
                  </a:prstClr>
                </a:solidFill>
                <a:latin typeface="맑은 고딕"/>
              </a:rPr>
              <a:t> /16</a:t>
            </a:r>
          </a:p>
        </p:txBody>
      </p:sp>
      <p:cxnSp>
        <p:nvCxnSpPr>
          <p:cNvPr id="6" name="직선 연결선 5"/>
          <p:cNvCxnSpPr/>
          <p:nvPr userDrawn="1"/>
        </p:nvCxnSpPr>
        <p:spPr>
          <a:xfrm flipH="1">
            <a:off x="432621" y="862840"/>
            <a:ext cx="8280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7" y="6603009"/>
            <a:ext cx="899839" cy="185285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24645"/>
            <a:ext cx="8229600" cy="588202"/>
          </a:xfrm>
        </p:spPr>
        <p:txBody>
          <a:bodyPr>
            <a:noAutofit/>
          </a:bodyPr>
          <a:lstStyle>
            <a:lvl1pPr algn="l">
              <a:defRPr sz="3400" b="1">
                <a:effectLst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36297" y="6608386"/>
            <a:ext cx="1224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rgbClr val="C00000"/>
                </a:solidFill>
              </a:rPr>
              <a:t>CONFIDENTIAL</a:t>
            </a:r>
            <a:endParaRPr lang="ko-KR" alt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50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11433" y="6377942"/>
            <a:ext cx="2928407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565" y="6377942"/>
            <a:ext cx="2104791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8915" y="6377942"/>
            <a:ext cx="2104791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8" y="6592124"/>
            <a:ext cx="1080123" cy="1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CD11B835-C8C7-43F8-9A40-E6B1164448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gency FB" panose="020B05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8.png"/><Relationship Id="rId68" Type="http://schemas.openxmlformats.org/officeDocument/2006/relationships/image" Target="../media/image72.png"/><Relationship Id="rId7" Type="http://schemas.openxmlformats.org/officeDocument/2006/relationships/image" Target="../media/image13.png"/><Relationship Id="rId71" Type="http://schemas.openxmlformats.org/officeDocument/2006/relationships/image" Target="../media/image75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61" Type="http://schemas.openxmlformats.org/officeDocument/2006/relationships/image" Target="../media/image6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5.jpe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jpe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microsoft.com/office/2007/relationships/hdphoto" Target="../media/hdphoto1.wdp"/><Relationship Id="rId69" Type="http://schemas.openxmlformats.org/officeDocument/2006/relationships/image" Target="../media/image73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6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hyperlink" Target="http://www.google.co.kr/url?sa=i&amp;rct=j&amp;q=&amp;esrc=s&amp;source=images&amp;cd=&amp;cad=rja&amp;uact=8&amp;ved=0ahUKEwjOr8uV0vLNAhXMm5QKHZHyBFQQjRwIBw&amp;url=http://www.taconic.com/mouse-model/ncr-nude&amp;psig=AFQjCNGK_DRlhjOrD4LHCpeWDY-xWMw4bQ&amp;ust=1468574936895865" TargetMode="External"/><Relationship Id="rId67" Type="http://schemas.openxmlformats.org/officeDocument/2006/relationships/image" Target="../media/image71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7.png"/><Relationship Id="rId70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93267" y="810079"/>
            <a:ext cx="1299908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prstClr val="white"/>
                </a:solidFill>
                <a:latin typeface="맑은 고딕"/>
              </a:rPr>
              <a:t>CONFIDENTIAL</a:t>
            </a:r>
            <a:endParaRPr lang="ko-KR" altLang="en-US" sz="1200" b="1" i="1" dirty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810079"/>
            <a:ext cx="2876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n-ea"/>
              </a:rPr>
              <a:t>C-lab Business for you with SG silico</a:t>
            </a:r>
            <a:endParaRPr lang="ko-KR" altLang="en-US" sz="1200" b="1" dirty="0" smtClean="0">
              <a:latin typeface="+mn-ea"/>
            </a:endParaRPr>
          </a:p>
        </p:txBody>
      </p:sp>
      <p:sp>
        <p:nvSpPr>
          <p:cNvPr id="7" name="제목 4"/>
          <p:cNvSpPr>
            <a:spLocks noGrp="1"/>
          </p:cNvSpPr>
          <p:nvPr>
            <p:ph type="title"/>
          </p:nvPr>
        </p:nvSpPr>
        <p:spPr>
          <a:xfrm>
            <a:off x="-8924" y="1188359"/>
            <a:ext cx="9143999" cy="23846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  <a:ea typeface="+mn-ea"/>
              </a:rPr>
              <a:t>Total solution for lab</a:t>
            </a:r>
            <a:endParaRPr lang="ko-KR" altLang="en-US" sz="29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44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87524" y="284514"/>
            <a:ext cx="8605651" cy="588202"/>
          </a:xfrm>
        </p:spPr>
        <p:txBody>
          <a:bodyPr/>
          <a:lstStyle/>
          <a:p>
            <a:r>
              <a:rPr lang="en-US" altLang="ko-KR" sz="2400" dirty="0" err="1">
                <a:latin typeface="+mn-ea"/>
              </a:rPr>
              <a:t>SG</a:t>
            </a:r>
            <a:r>
              <a:rPr lang="en-US" altLang="ko-KR" sz="2400" i="1" dirty="0" err="1">
                <a:latin typeface="+mn-ea"/>
              </a:rPr>
              <a:t>silico</a:t>
            </a:r>
            <a:r>
              <a:rPr lang="en-US" altLang="ko-KR" sz="2400" dirty="0">
                <a:latin typeface="+mn-ea"/>
              </a:rPr>
              <a:t> portfolio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en-US" altLang="ko-KR" sz="2400" dirty="0" smtClean="0">
                <a:latin typeface="+mn-ea"/>
              </a:rPr>
              <a:t>“Human health </a:t>
            </a:r>
            <a:r>
              <a:rPr lang="ja-JP" altLang="en-US" sz="2400" dirty="0">
                <a:latin typeface="+mn-ea"/>
              </a:rPr>
              <a:t>分</a:t>
            </a:r>
            <a:r>
              <a:rPr lang="ja-JP" altLang="en-US" sz="2400" dirty="0" smtClean="0">
                <a:latin typeface="+mn-ea"/>
              </a:rPr>
              <a:t>野事例</a:t>
            </a:r>
            <a:r>
              <a:rPr lang="en-US" altLang="ko-KR" sz="2400" dirty="0" smtClean="0">
                <a:latin typeface="+mn-ea"/>
              </a:rPr>
              <a:t>”</a:t>
            </a:r>
            <a:endParaRPr lang="ko-KR" altLang="en-US" sz="2400" dirty="0">
              <a:latin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82289" y="1923085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Oncology</a:t>
            </a:r>
            <a:endParaRPr lang="ko-KR" altLang="en-US" sz="1600" b="1" u="sng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66177" y="3582374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SNP</a:t>
            </a:r>
            <a:endParaRPr lang="ko-KR" altLang="en-US" sz="1600" b="1" u="sng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66177" y="5210728"/>
            <a:ext cx="1707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Drug resistance</a:t>
            </a:r>
            <a:endParaRPr lang="ko-KR" altLang="en-US" sz="1600" b="1" u="sng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0530" y="1928634"/>
            <a:ext cx="264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Gastrointestinal infection</a:t>
            </a:r>
            <a:endParaRPr lang="ko-KR" altLang="en-US" sz="1600" b="1" u="sng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02911" y="3579639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STI</a:t>
            </a:r>
            <a:endParaRPr lang="ko-KR" altLang="en-US" sz="1600" b="1" u="sng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0303" y="1117308"/>
            <a:ext cx="4983417" cy="704111"/>
          </a:xfrm>
          <a:prstGeom prst="rect">
            <a:avLst/>
          </a:prstGeom>
          <a:solidFill>
            <a:srgbClr val="C3C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000" b="1" dirty="0">
                <a:solidFill>
                  <a:prstClr val="black"/>
                </a:solidFill>
                <a:latin typeface="맑은 고딕"/>
              </a:rPr>
              <a:t>Infectious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</a:rPr>
              <a:t>disease</a:t>
            </a:r>
            <a:endParaRPr lang="ko-KR" altLang="en-US" sz="20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82289" y="2286958"/>
            <a:ext cx="2813591" cy="755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>
                <a:latin typeface="+mn-ea"/>
              </a:rPr>
              <a:t>EGFR exon19 deletion, insertion mutant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>
                <a:latin typeface="+mn-ea"/>
              </a:rPr>
              <a:t>KRAS 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>
                <a:latin typeface="+mn-ea"/>
              </a:rPr>
              <a:t>BRAF V600E, V600K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82289" y="3907665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>
                <a:latin typeface="+mn-ea"/>
              </a:rPr>
              <a:t>Thrombosis MTHFR,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Factor II, Factor V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 err="1">
                <a:latin typeface="+mn-ea"/>
              </a:rPr>
              <a:t>ApoE</a:t>
            </a:r>
            <a:endParaRPr lang="en-US" altLang="ko-KR" sz="1000" b="1" dirty="0">
              <a:latin typeface="+mn-ea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endParaRPr lang="en-US" altLang="ko-KR" sz="1000" b="1" dirty="0">
              <a:latin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82289" y="5611242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altLang="ko-KR" sz="1000" b="1" i="1" dirty="0" err="1" smtClean="0">
                <a:latin typeface="+mn-ea"/>
              </a:rPr>
              <a:t>H.pylori</a:t>
            </a:r>
            <a:r>
              <a:rPr lang="en-US" altLang="ko-KR" sz="1000" b="1" dirty="0">
                <a:latin typeface="+mn-ea"/>
              </a:rPr>
              <a:t>,</a:t>
            </a:r>
            <a:r>
              <a:rPr lang="en-US" altLang="ko-KR" sz="1000" b="1" dirty="0" smtClean="0">
                <a:latin typeface="+mn-ea"/>
              </a:rPr>
              <a:t> </a:t>
            </a:r>
            <a:r>
              <a:rPr lang="en-US" altLang="ko-KR" sz="1000" b="1" dirty="0" err="1" smtClean="0">
                <a:latin typeface="+mn-ea"/>
              </a:rPr>
              <a:t>ClaR</a:t>
            </a:r>
            <a:r>
              <a:rPr lang="en-US" altLang="ko-KR" sz="1000" b="1" dirty="0" smtClean="0">
                <a:latin typeface="+mn-ea"/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A2142G, A2143G 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endParaRPr lang="en-US" altLang="ko-KR" sz="1000" b="1" dirty="0">
              <a:latin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284" y="2217565"/>
            <a:ext cx="3972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i="1" dirty="0" err="1">
                <a:latin typeface="+mn-ea"/>
              </a:rPr>
              <a:t>Camylobacter</a:t>
            </a:r>
            <a:r>
              <a:rPr lang="en-US" altLang="ko-KR" sz="1000" b="1" i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spp.</a:t>
            </a:r>
            <a:r>
              <a:rPr lang="en-US" altLang="ko-KR" sz="1000" b="1" i="1" dirty="0">
                <a:latin typeface="+mn-ea"/>
              </a:rPr>
              <a:t>, Salmonella </a:t>
            </a:r>
            <a:r>
              <a:rPr lang="en-US" altLang="ko-KR" sz="1000" b="1" dirty="0">
                <a:latin typeface="+mn-ea"/>
              </a:rPr>
              <a:t>spp</a:t>
            </a:r>
            <a:r>
              <a:rPr lang="en-US" altLang="ko-KR" sz="1000" b="1" i="1" dirty="0">
                <a:latin typeface="+mn-ea"/>
              </a:rPr>
              <a:t>., </a:t>
            </a:r>
            <a:r>
              <a:rPr lang="en-US" altLang="ko-KR" sz="1000" b="1" i="1" dirty="0" err="1">
                <a:latin typeface="+mn-ea"/>
              </a:rPr>
              <a:t>Aeromonas</a:t>
            </a:r>
            <a:r>
              <a:rPr lang="en-US" altLang="ko-KR" sz="1000" b="1" i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spp</a:t>
            </a:r>
            <a:r>
              <a:rPr lang="en-US" altLang="ko-KR" sz="1000" b="1" i="1" dirty="0" smtClean="0">
                <a:latin typeface="+mn-ea"/>
              </a:rPr>
              <a:t>.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i="1" dirty="0" err="1">
                <a:latin typeface="+mn-ea"/>
              </a:rPr>
              <a:t>Mobiluncus</a:t>
            </a:r>
            <a:r>
              <a:rPr lang="en-US" altLang="ko-KR" sz="1000" b="1" i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spp</a:t>
            </a:r>
            <a:r>
              <a:rPr lang="en-US" altLang="ko-KR" sz="1000" b="1" i="1" dirty="0">
                <a:latin typeface="+mn-ea"/>
              </a:rPr>
              <a:t>., Lactobacillus s</a:t>
            </a:r>
            <a:r>
              <a:rPr lang="en-US" altLang="ko-KR" sz="1000" b="1" dirty="0">
                <a:latin typeface="+mn-ea"/>
              </a:rPr>
              <a:t>pp</a:t>
            </a:r>
            <a:r>
              <a:rPr lang="en-US" altLang="ko-KR" sz="1000" b="1" i="1" dirty="0">
                <a:latin typeface="+mn-ea"/>
              </a:rPr>
              <a:t>., </a:t>
            </a:r>
            <a:r>
              <a:rPr lang="en-US" altLang="ko-KR" sz="1000" b="1" i="1" dirty="0" err="1">
                <a:latin typeface="+mn-ea"/>
              </a:rPr>
              <a:t>Megasphaera</a:t>
            </a:r>
            <a:r>
              <a:rPr lang="en-US" altLang="ko-KR" sz="1000" b="1" i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type 1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 err="1">
                <a:latin typeface="+mn-ea"/>
              </a:rPr>
              <a:t>NoV</a:t>
            </a:r>
            <a:r>
              <a:rPr lang="en-US" altLang="ko-KR" sz="1000" b="1" dirty="0">
                <a:latin typeface="+mn-ea"/>
              </a:rPr>
              <a:t>-GI, </a:t>
            </a:r>
            <a:r>
              <a:rPr lang="en-US" altLang="ko-KR" sz="1000" b="1" dirty="0" err="1">
                <a:latin typeface="+mn-ea"/>
              </a:rPr>
              <a:t>NoV</a:t>
            </a:r>
            <a:r>
              <a:rPr lang="en-US" altLang="ko-KR" sz="1000" b="1" dirty="0">
                <a:latin typeface="+mn-ea"/>
              </a:rPr>
              <a:t>-GII, </a:t>
            </a:r>
            <a:r>
              <a:rPr lang="en-US" altLang="ko-KR" sz="1000" b="1" dirty="0" err="1" smtClean="0">
                <a:latin typeface="+mn-ea"/>
              </a:rPr>
              <a:t>RotV</a:t>
            </a:r>
            <a:endParaRPr lang="en-US" altLang="ko-KR" sz="1000" b="1" dirty="0" smtClean="0">
              <a:latin typeface="+mn-ea"/>
            </a:endParaRP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altLang="ko-KR" sz="1000" b="1" i="1" dirty="0">
                <a:latin typeface="+mn-ea"/>
              </a:rPr>
              <a:t>C. difficile </a:t>
            </a:r>
            <a:r>
              <a:rPr lang="it-IT" altLang="ko-KR" sz="1000" b="1" dirty="0">
                <a:latin typeface="+mn-ea"/>
              </a:rPr>
              <a:t>(toxin A, Toxin B + Hyper tcdCΔ117</a:t>
            </a:r>
            <a:r>
              <a:rPr lang="it-IT" altLang="ko-KR" sz="1000" b="1" dirty="0" smtClean="0">
                <a:latin typeface="+mn-ea"/>
              </a:rPr>
              <a:t>)</a:t>
            </a:r>
            <a:endParaRPr lang="it-IT" altLang="ko-KR" sz="1000" b="1" dirty="0"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15292" y="3579113"/>
            <a:ext cx="2482824" cy="1302079"/>
            <a:chOff x="255381" y="3411867"/>
            <a:chExt cx="2482824" cy="1302079"/>
          </a:xfrm>
        </p:grpSpPr>
        <p:sp>
          <p:nvSpPr>
            <p:cNvPr id="79" name="TextBox 78"/>
            <p:cNvSpPr txBox="1"/>
            <p:nvPr/>
          </p:nvSpPr>
          <p:spPr>
            <a:xfrm>
              <a:off x="255381" y="3411867"/>
              <a:ext cx="2229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u="sng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Respiratory infection</a:t>
              </a:r>
              <a:endPara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06129" y="3698283"/>
              <a:ext cx="24320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 err="1">
                  <a:latin typeface="+mn-ea"/>
                </a:rPr>
                <a:t>FluA</a:t>
              </a:r>
              <a:r>
                <a:rPr lang="en-US" altLang="ko-KR" sz="1000" b="1" dirty="0">
                  <a:latin typeface="+mn-ea"/>
                </a:rPr>
                <a:t>, </a:t>
              </a:r>
              <a:r>
                <a:rPr lang="en-US" altLang="ko-KR" sz="1000" b="1" dirty="0" err="1">
                  <a:latin typeface="+mn-ea"/>
                </a:rPr>
                <a:t>FluB</a:t>
              </a:r>
              <a:r>
                <a:rPr lang="en-US" altLang="ko-KR" sz="1000" b="1" dirty="0">
                  <a:latin typeface="+mn-ea"/>
                </a:rPr>
                <a:t>, RSV B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 err="1">
                  <a:latin typeface="+mn-ea"/>
                </a:rPr>
                <a:t>AdV</a:t>
              </a:r>
              <a:r>
                <a:rPr lang="en-US" altLang="ko-KR" sz="1000" b="1" dirty="0">
                  <a:latin typeface="+mn-ea"/>
                </a:rPr>
                <a:t>, HRV, HEV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 smtClean="0">
                  <a:latin typeface="+mn-ea"/>
                </a:rPr>
                <a:t>FluA-H1</a:t>
              </a:r>
              <a:r>
                <a:rPr lang="en-US" altLang="ko-KR" sz="1000" b="1" dirty="0">
                  <a:latin typeface="+mn-ea"/>
                </a:rPr>
                <a:t>, FluA-H3, </a:t>
              </a:r>
              <a:r>
                <a:rPr lang="en-US" altLang="ko-KR" sz="1000" b="1" dirty="0" smtClean="0">
                  <a:latin typeface="+mn-ea"/>
                </a:rPr>
                <a:t>FluA-H1pdm09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>
                  <a:latin typeface="+mn-ea"/>
                </a:rPr>
                <a:t>SP, HI, </a:t>
              </a:r>
              <a:r>
                <a:rPr lang="en-US" altLang="ko-KR" sz="1000" b="1" dirty="0" smtClean="0">
                  <a:latin typeface="+mn-ea"/>
                </a:rPr>
                <a:t>MP</a:t>
              </a:r>
              <a:endParaRPr lang="en-US" altLang="ko-KR" sz="1000" b="1" dirty="0">
                <a:latin typeface="+mn-ea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857237" y="3885440"/>
            <a:ext cx="20329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>
                <a:latin typeface="+mn-ea"/>
              </a:rPr>
              <a:t>CT, NG, MG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dirty="0" smtClean="0">
                <a:latin typeface="+mn-ea"/>
              </a:rPr>
              <a:t>HPV16</a:t>
            </a:r>
            <a:r>
              <a:rPr lang="en-US" altLang="ko-KR" sz="1000" b="1" dirty="0">
                <a:latin typeface="+mn-ea"/>
              </a:rPr>
              <a:t>, HPV18, </a:t>
            </a:r>
            <a:r>
              <a:rPr lang="en-US" altLang="ko-KR" sz="1000" b="1" dirty="0" smtClean="0">
                <a:latin typeface="+mn-ea"/>
              </a:rPr>
              <a:t>HPV31</a:t>
            </a:r>
          </a:p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000" b="1" i="1" dirty="0">
                <a:latin typeface="+mn-ea"/>
              </a:rPr>
              <a:t>C. </a:t>
            </a:r>
            <a:r>
              <a:rPr lang="en-US" altLang="ko-KR" sz="1000" b="1" i="1" dirty="0" err="1">
                <a:latin typeface="+mn-ea"/>
              </a:rPr>
              <a:t>albicans</a:t>
            </a:r>
            <a:r>
              <a:rPr lang="en-US" altLang="ko-KR" sz="1000" b="1" i="1" dirty="0">
                <a:latin typeface="+mn-ea"/>
              </a:rPr>
              <a:t>, </a:t>
            </a:r>
            <a:r>
              <a:rPr lang="en-US" altLang="ko-KR" sz="1000" b="1" i="1" dirty="0" err="1">
                <a:latin typeface="+mn-ea"/>
              </a:rPr>
              <a:t>glabrata</a:t>
            </a:r>
            <a:r>
              <a:rPr lang="en-US" altLang="ko-KR" sz="1000" b="1" i="1" dirty="0">
                <a:latin typeface="+mn-ea"/>
              </a:rPr>
              <a:t>, </a:t>
            </a:r>
            <a:r>
              <a:rPr lang="en-US" altLang="ko-KR" sz="1000" b="1" i="1" dirty="0" err="1" smtClean="0">
                <a:latin typeface="+mn-ea"/>
              </a:rPr>
              <a:t>krusei</a:t>
            </a:r>
            <a:endParaRPr lang="en-US" altLang="ko-KR" sz="1000" b="1" i="1" dirty="0"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748719" y="5221196"/>
            <a:ext cx="2149015" cy="642058"/>
            <a:chOff x="2827076" y="4610459"/>
            <a:chExt cx="2149015" cy="642058"/>
          </a:xfrm>
        </p:grpSpPr>
        <p:sp>
          <p:nvSpPr>
            <p:cNvPr id="81" name="TextBox 80"/>
            <p:cNvSpPr txBox="1"/>
            <p:nvPr/>
          </p:nvSpPr>
          <p:spPr>
            <a:xfrm>
              <a:off x="2827076" y="4610459"/>
              <a:ext cx="1728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u="sng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Tropical disease</a:t>
              </a:r>
              <a:endPara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31942" y="4929352"/>
              <a:ext cx="204414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 err="1" smtClean="0">
                  <a:latin typeface="+mn-ea"/>
                </a:rPr>
                <a:t>Zika</a:t>
              </a:r>
              <a:r>
                <a:rPr lang="en-US" altLang="ko-KR" sz="1000" b="1" dirty="0" smtClean="0">
                  <a:latin typeface="+mn-ea"/>
                </a:rPr>
                <a:t>, Dengue, Chikungunya</a:t>
              </a:r>
              <a:endParaRPr lang="en-US" altLang="ko-KR" sz="1000" b="1" dirty="0">
                <a:latin typeface="+mn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20456" y="5212122"/>
            <a:ext cx="1487246" cy="827882"/>
            <a:chOff x="2842084" y="3408961"/>
            <a:chExt cx="1487246" cy="827882"/>
          </a:xfrm>
        </p:grpSpPr>
        <p:sp>
          <p:nvSpPr>
            <p:cNvPr id="82" name="TextBox 81"/>
            <p:cNvSpPr txBox="1"/>
            <p:nvPr/>
          </p:nvSpPr>
          <p:spPr>
            <a:xfrm>
              <a:off x="2842084" y="3408961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u="sng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Meningitides</a:t>
              </a:r>
              <a:endPara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95924" y="3712597"/>
              <a:ext cx="1433406" cy="524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>
                  <a:latin typeface="+mn-ea"/>
                </a:rPr>
                <a:t>HSV1, HSV2, VZV</a:t>
              </a:r>
            </a:p>
            <a:p>
              <a:pPr marL="174625" indent="-174625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00" b="1" dirty="0">
                  <a:latin typeface="+mn-ea"/>
                </a:rPr>
                <a:t>EBV, CMV, HHV6</a:t>
              </a:r>
            </a:p>
          </p:txBody>
        </p:sp>
      </p:grpSp>
      <p:sp>
        <p:nvSpPr>
          <p:cNvPr id="91" name="직사각형 90"/>
          <p:cNvSpPr/>
          <p:nvPr/>
        </p:nvSpPr>
        <p:spPr>
          <a:xfrm>
            <a:off x="5366177" y="1117308"/>
            <a:ext cx="3557368" cy="704111"/>
          </a:xfrm>
          <a:prstGeom prst="rect">
            <a:avLst/>
          </a:prstGeom>
          <a:solidFill>
            <a:srgbClr val="C3C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000" b="1" dirty="0">
                <a:solidFill>
                  <a:prstClr val="black"/>
                </a:solidFill>
                <a:latin typeface="맑은 고딕"/>
              </a:rPr>
              <a:t>Personalized medicine</a:t>
            </a:r>
            <a:endParaRPr lang="ko-KR" altLang="en-US" sz="2000" b="1" dirty="0">
              <a:solidFill>
                <a:prstClr val="black"/>
              </a:solidFill>
              <a:latin typeface="맑은 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12097" y="6307474"/>
            <a:ext cx="5007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5382289" y="6309320"/>
            <a:ext cx="34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96541" y="3049151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6541" y="4437342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6541" y="5857463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7935" y="4789375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7935" y="3148797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5861" y="4675353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5861" y="5833398"/>
            <a:ext cx="231154" cy="307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ts val="500"/>
              </a:lnSpc>
            </a:pP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247928" y="1117308"/>
            <a:ext cx="497412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247928" y="1821419"/>
            <a:ext cx="497412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5382289" y="1117308"/>
            <a:ext cx="3528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382289" y="1821419"/>
            <a:ext cx="3528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3850" y="44624"/>
            <a:ext cx="143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+mn-ea"/>
              </a:rPr>
              <a:t>SGsilico</a:t>
            </a:r>
            <a:r>
              <a:rPr lang="en-US" altLang="ko-KR" sz="1200" b="1" dirty="0" smtClean="0">
                <a:latin typeface="+mn-ea"/>
              </a:rPr>
              <a:t> proposal</a:t>
            </a:r>
            <a:endParaRPr lang="ko-KR" altLang="en-US" sz="1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80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203" y="284514"/>
            <a:ext cx="8605651" cy="588202"/>
          </a:xfrm>
        </p:spPr>
        <p:txBody>
          <a:bodyPr/>
          <a:lstStyle/>
          <a:p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Example of </a:t>
            </a:r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application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8" y="2914057"/>
            <a:ext cx="1728192" cy="2592289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4612" y="2914057"/>
            <a:ext cx="1718473" cy="2592289"/>
          </a:xfrm>
          <a:prstGeom prst="rect">
            <a:avLst/>
          </a:prstGeom>
        </p:spPr>
      </p:pic>
      <p:sp>
        <p:nvSpPr>
          <p:cNvPr id="55" name="모서리가 둥근 직사각형 54"/>
          <p:cNvSpPr/>
          <p:nvPr/>
        </p:nvSpPr>
        <p:spPr>
          <a:xfrm>
            <a:off x="251520" y="980728"/>
            <a:ext cx="4248000" cy="46800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Before </a:t>
            </a:r>
            <a:r>
              <a:rPr lang="en-US" altLang="ko-KR" sz="16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en-US" altLang="ko-KR" sz="16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ystem</a:t>
            </a:r>
            <a:endParaRPr lang="ko-KR" altLang="en-US" sz="1600" b="1" dirty="0" smtClean="0">
              <a:latin typeface="Meiryo UI" panose="020B0604030504040204" pitchFamily="34" charset="-128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4654894" y="980728"/>
            <a:ext cx="4248000" cy="46800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After </a:t>
            </a:r>
            <a:r>
              <a:rPr lang="en-US" altLang="ko-KR" sz="16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en-US" altLang="ko-KR" sz="1600" b="1" dirty="0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ystem by </a:t>
            </a:r>
            <a:r>
              <a:rPr lang="en-US" altLang="ko-KR" sz="1600" b="1" dirty="0" err="1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1600" b="1" i="1" dirty="0" err="1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1600" b="1" dirty="0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ko-KR" altLang="en-US" sz="1600" b="1" dirty="0">
              <a:solidFill>
                <a:srgbClr val="FFFF00"/>
              </a:solidFill>
              <a:latin typeface="Meiryo UI" panose="020B0604030504040204" pitchFamily="34" charset="-128"/>
            </a:endParaRPr>
          </a:p>
        </p:txBody>
      </p:sp>
      <p:grpSp>
        <p:nvGrpSpPr>
          <p:cNvPr id="1032" name="그룹 1031"/>
          <p:cNvGrpSpPr/>
          <p:nvPr/>
        </p:nvGrpSpPr>
        <p:grpSpPr>
          <a:xfrm>
            <a:off x="323850" y="4227780"/>
            <a:ext cx="2303934" cy="602258"/>
            <a:chOff x="323850" y="4266902"/>
            <a:chExt cx="2303934" cy="602258"/>
          </a:xfrm>
        </p:grpSpPr>
        <p:sp>
          <p:nvSpPr>
            <p:cNvPr id="57" name="직사각형 56"/>
            <p:cNvSpPr/>
            <p:nvPr/>
          </p:nvSpPr>
          <p:spPr>
            <a:xfrm>
              <a:off x="323850" y="4540532"/>
              <a:ext cx="2303934" cy="328628"/>
            </a:xfrm>
            <a:prstGeom prst="rect">
              <a:avLst/>
            </a:prstGeom>
            <a:solidFill>
              <a:srgbClr val="C3CFD3"/>
            </a:solidFill>
            <a:ln w="12700">
              <a:solidFill>
                <a:srgbClr val="4F65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再</a:t>
              </a:r>
              <a:r>
                <a:rPr lang="ja-JP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び受託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1370216" y="4266902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lang="ko-KR" altLang="en-US" sz="1600" b="1" dirty="0">
                <a:latin typeface="Meiryo UI" panose="020B0604030504040204" pitchFamily="34" charset="-128"/>
              </a:endParaRPr>
            </a:p>
          </p:txBody>
        </p:sp>
      </p:grpSp>
      <p:grpSp>
        <p:nvGrpSpPr>
          <p:cNvPr id="1033" name="그룹 1032"/>
          <p:cNvGrpSpPr/>
          <p:nvPr/>
        </p:nvGrpSpPr>
        <p:grpSpPr>
          <a:xfrm>
            <a:off x="323850" y="4889940"/>
            <a:ext cx="2303934" cy="602258"/>
            <a:chOff x="323850" y="4911712"/>
            <a:chExt cx="2303934" cy="602258"/>
          </a:xfrm>
        </p:grpSpPr>
        <p:sp>
          <p:nvSpPr>
            <p:cNvPr id="64" name="직사각형 63"/>
            <p:cNvSpPr/>
            <p:nvPr/>
          </p:nvSpPr>
          <p:spPr>
            <a:xfrm>
              <a:off x="323850" y="5185342"/>
              <a:ext cx="2303934" cy="328628"/>
            </a:xfrm>
            <a:prstGeom prst="rect">
              <a:avLst/>
            </a:prstGeom>
            <a:solidFill>
              <a:srgbClr val="C3CFD3"/>
            </a:solidFill>
            <a:ln w="12700">
              <a:solidFill>
                <a:srgbClr val="4F65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No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34" charset="-128"/>
                </a:rPr>
                <a:t> 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test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1370216" y="4911712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lang="ko-KR" altLang="en-US" sz="1600" b="1" dirty="0">
                <a:latin typeface="Meiryo UI" panose="020B0604030504040204" pitchFamily="34" charset="-128"/>
              </a:endParaRPr>
            </a:p>
          </p:txBody>
        </p:sp>
      </p:grpSp>
      <p:cxnSp>
        <p:nvCxnSpPr>
          <p:cNvPr id="82" name="직선 연결선 81"/>
          <p:cNvCxnSpPr/>
          <p:nvPr/>
        </p:nvCxnSpPr>
        <p:spPr>
          <a:xfrm>
            <a:off x="250825" y="5647115"/>
            <a:ext cx="865206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그룹 1024"/>
          <p:cNvGrpSpPr/>
          <p:nvPr/>
        </p:nvGrpSpPr>
        <p:grpSpPr>
          <a:xfrm>
            <a:off x="827584" y="1628800"/>
            <a:ext cx="3110192" cy="1462656"/>
            <a:chOff x="827584" y="1628800"/>
            <a:chExt cx="3110192" cy="1462656"/>
          </a:xfrm>
        </p:grpSpPr>
        <p:sp>
          <p:nvSpPr>
            <p:cNvPr id="45" name="직사각형 44"/>
            <p:cNvSpPr/>
            <p:nvPr/>
          </p:nvSpPr>
          <p:spPr>
            <a:xfrm>
              <a:off x="827584" y="1897365"/>
              <a:ext cx="3110192" cy="328628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US" altLang="ko-KR" sz="1200" b="1" dirty="0" err="1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Singleplex</a:t>
              </a:r>
              <a:endParaRPr lang="en-US" altLang="ko-KR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27584" y="2297398"/>
              <a:ext cx="936000" cy="328628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US" altLang="ko-KR" sz="10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MERS</a:t>
              </a:r>
              <a:endParaRPr lang="ko-KR" altLang="en-US" sz="1000" b="1" dirty="0">
                <a:solidFill>
                  <a:schemeClr val="bg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851472" y="2297398"/>
              <a:ext cx="1062312" cy="328628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0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2009 H1N1</a:t>
              </a:r>
              <a:endParaRPr lang="ko-KR" altLang="en-US" sz="1000" b="1" dirty="0">
                <a:solidFill>
                  <a:schemeClr val="bg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001672" y="2297398"/>
              <a:ext cx="936000" cy="328628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0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HKU</a:t>
              </a:r>
              <a:endParaRPr lang="ko-KR" altLang="en-US" sz="1000" b="1" dirty="0">
                <a:solidFill>
                  <a:schemeClr val="bg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2211190" y="1628800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lang="ko-KR" altLang="en-US" sz="1600" b="1" dirty="0">
                <a:latin typeface="Meiryo UI" panose="020B0604030504040204" pitchFamily="34" charset="-128"/>
              </a:endParaRPr>
            </a:p>
          </p:txBody>
        </p:sp>
        <p:grpSp>
          <p:nvGrpSpPr>
            <p:cNvPr id="92" name="그룹 91"/>
            <p:cNvGrpSpPr/>
            <p:nvPr/>
          </p:nvGrpSpPr>
          <p:grpSpPr>
            <a:xfrm>
              <a:off x="3469236" y="2617311"/>
              <a:ext cx="436" cy="464706"/>
              <a:chOff x="3469672" y="2626026"/>
              <a:chExt cx="436" cy="464706"/>
            </a:xfrm>
          </p:grpSpPr>
          <p:cxnSp>
            <p:nvCxnSpPr>
              <p:cNvPr id="91" name="직선 화살표 연결선 90"/>
              <p:cNvCxnSpPr>
                <a:stCxn id="53" idx="2"/>
              </p:cNvCxnSpPr>
              <p:nvPr/>
            </p:nvCxnSpPr>
            <p:spPr>
              <a:xfrm>
                <a:off x="3469672" y="2626026"/>
                <a:ext cx="0" cy="32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화살표 연결선 92"/>
              <p:cNvCxnSpPr/>
              <p:nvPr/>
            </p:nvCxnSpPr>
            <p:spPr>
              <a:xfrm>
                <a:off x="3470108" y="2910732"/>
                <a:ext cx="0" cy="180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그룹 100"/>
            <p:cNvGrpSpPr/>
            <p:nvPr/>
          </p:nvGrpSpPr>
          <p:grpSpPr>
            <a:xfrm>
              <a:off x="2373086" y="2612571"/>
              <a:ext cx="819876" cy="470601"/>
              <a:chOff x="2373086" y="2612571"/>
              <a:chExt cx="819876" cy="470601"/>
            </a:xfrm>
          </p:grpSpPr>
          <p:sp>
            <p:nvSpPr>
              <p:cNvPr id="94" name="자유형 93"/>
              <p:cNvSpPr/>
              <p:nvPr/>
            </p:nvSpPr>
            <p:spPr>
              <a:xfrm>
                <a:off x="2373086" y="2612571"/>
                <a:ext cx="816428" cy="293915"/>
              </a:xfrm>
              <a:custGeom>
                <a:avLst/>
                <a:gdLst>
                  <a:gd name="connsiteX0" fmla="*/ 0 w 816428"/>
                  <a:gd name="connsiteY0" fmla="*/ 0 h 293915"/>
                  <a:gd name="connsiteX1" fmla="*/ 0 w 816428"/>
                  <a:gd name="connsiteY1" fmla="*/ 185058 h 293915"/>
                  <a:gd name="connsiteX2" fmla="*/ 816428 w 816428"/>
                  <a:gd name="connsiteY2" fmla="*/ 185058 h 293915"/>
                  <a:gd name="connsiteX3" fmla="*/ 816428 w 816428"/>
                  <a:gd name="connsiteY3" fmla="*/ 293915 h 29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428" h="293915">
                    <a:moveTo>
                      <a:pt x="0" y="0"/>
                    </a:moveTo>
                    <a:lnTo>
                      <a:pt x="0" y="185058"/>
                    </a:lnTo>
                    <a:lnTo>
                      <a:pt x="816428" y="185058"/>
                    </a:lnTo>
                    <a:lnTo>
                      <a:pt x="816428" y="2939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cxnSp>
            <p:nvCxnSpPr>
              <p:cNvPr id="96" name="직선 화살표 연결선 95"/>
              <p:cNvCxnSpPr/>
              <p:nvPr/>
            </p:nvCxnSpPr>
            <p:spPr>
              <a:xfrm>
                <a:off x="3192962" y="2903172"/>
                <a:ext cx="0" cy="180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그룹 98"/>
            <p:cNvGrpSpPr/>
            <p:nvPr/>
          </p:nvGrpSpPr>
          <p:grpSpPr>
            <a:xfrm>
              <a:off x="1284514" y="2623456"/>
              <a:ext cx="1595286" cy="468000"/>
              <a:chOff x="1284514" y="2623456"/>
              <a:chExt cx="1595286" cy="468000"/>
            </a:xfrm>
          </p:grpSpPr>
          <p:sp>
            <p:nvSpPr>
              <p:cNvPr id="98" name="자유형 97"/>
              <p:cNvSpPr/>
              <p:nvPr/>
            </p:nvSpPr>
            <p:spPr>
              <a:xfrm>
                <a:off x="1284514" y="2623456"/>
                <a:ext cx="1491343" cy="468000"/>
              </a:xfrm>
              <a:custGeom>
                <a:avLst/>
                <a:gdLst>
                  <a:gd name="connsiteX0" fmla="*/ 0 w 1491343"/>
                  <a:gd name="connsiteY0" fmla="*/ 0 h 348343"/>
                  <a:gd name="connsiteX1" fmla="*/ 0 w 1491343"/>
                  <a:gd name="connsiteY1" fmla="*/ 348343 h 348343"/>
                  <a:gd name="connsiteX2" fmla="*/ 1491343 w 1491343"/>
                  <a:gd name="connsiteY2" fmla="*/ 348343 h 3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1343" h="348343">
                    <a:moveTo>
                      <a:pt x="0" y="0"/>
                    </a:moveTo>
                    <a:lnTo>
                      <a:pt x="0" y="348343"/>
                    </a:lnTo>
                    <a:lnTo>
                      <a:pt x="1491343" y="34834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cxnSp>
            <p:nvCxnSpPr>
              <p:cNvPr id="100" name="직선 화살표 연결선 99"/>
              <p:cNvCxnSpPr/>
              <p:nvPr/>
            </p:nvCxnSpPr>
            <p:spPr>
              <a:xfrm rot="16200000">
                <a:off x="2825800" y="3037142"/>
                <a:ext cx="0" cy="10800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4" name="그룹 1033"/>
          <p:cNvGrpSpPr/>
          <p:nvPr/>
        </p:nvGrpSpPr>
        <p:grpSpPr>
          <a:xfrm>
            <a:off x="323527" y="3212976"/>
            <a:ext cx="3384377" cy="1976731"/>
            <a:chOff x="323527" y="3212976"/>
            <a:chExt cx="3384377" cy="1976731"/>
          </a:xfrm>
        </p:grpSpPr>
        <p:grpSp>
          <p:nvGrpSpPr>
            <p:cNvPr id="106" name="그룹 105"/>
            <p:cNvGrpSpPr/>
            <p:nvPr/>
          </p:nvGrpSpPr>
          <p:grpSpPr>
            <a:xfrm>
              <a:off x="1535478" y="3980985"/>
              <a:ext cx="1895473" cy="761483"/>
              <a:chOff x="737461" y="3980985"/>
              <a:chExt cx="1895473" cy="1022690"/>
            </a:xfrm>
          </p:grpSpPr>
          <p:sp>
            <p:nvSpPr>
              <p:cNvPr id="107" name="자유형 106"/>
              <p:cNvSpPr/>
              <p:nvPr/>
            </p:nvSpPr>
            <p:spPr>
              <a:xfrm>
                <a:off x="737461" y="3980985"/>
                <a:ext cx="1260000" cy="145047"/>
              </a:xfrm>
              <a:custGeom>
                <a:avLst/>
                <a:gdLst>
                  <a:gd name="connsiteX0" fmla="*/ 0 w 2174488"/>
                  <a:gd name="connsiteY0" fmla="*/ 0 h 200722"/>
                  <a:gd name="connsiteX1" fmla="*/ 0 w 2174488"/>
                  <a:gd name="connsiteY1" fmla="*/ 200722 h 200722"/>
                  <a:gd name="connsiteX2" fmla="*/ 2174488 w 2174488"/>
                  <a:gd name="connsiteY2" fmla="*/ 200722 h 2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4488" h="200722">
                    <a:moveTo>
                      <a:pt x="0" y="0"/>
                    </a:moveTo>
                    <a:lnTo>
                      <a:pt x="0" y="200722"/>
                    </a:lnTo>
                    <a:lnTo>
                      <a:pt x="2174488" y="2007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sp>
            <p:nvSpPr>
              <p:cNvPr id="108" name="자유형 107"/>
              <p:cNvSpPr/>
              <p:nvPr/>
            </p:nvSpPr>
            <p:spPr>
              <a:xfrm>
                <a:off x="1984934" y="4125008"/>
                <a:ext cx="648000" cy="878667"/>
              </a:xfrm>
              <a:custGeom>
                <a:avLst/>
                <a:gdLst>
                  <a:gd name="connsiteX0" fmla="*/ 0 w 992459"/>
                  <a:gd name="connsiteY0" fmla="*/ 0 h 1003610"/>
                  <a:gd name="connsiteX1" fmla="*/ 434898 w 992459"/>
                  <a:gd name="connsiteY1" fmla="*/ 1003610 h 1003610"/>
                  <a:gd name="connsiteX2" fmla="*/ 992459 w 992459"/>
                  <a:gd name="connsiteY2" fmla="*/ 992459 h 1003610"/>
                  <a:gd name="connsiteX0" fmla="*/ 0 w 1003610"/>
                  <a:gd name="connsiteY0" fmla="*/ 0 h 1003611"/>
                  <a:gd name="connsiteX1" fmla="*/ 434898 w 1003610"/>
                  <a:gd name="connsiteY1" fmla="*/ 1003610 h 1003611"/>
                  <a:gd name="connsiteX2" fmla="*/ 1003610 w 1003610"/>
                  <a:gd name="connsiteY2" fmla="*/ 1003611 h 100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3610" h="1003611">
                    <a:moveTo>
                      <a:pt x="0" y="0"/>
                    </a:moveTo>
                    <a:lnTo>
                      <a:pt x="434898" y="1003610"/>
                    </a:lnTo>
                    <a:lnTo>
                      <a:pt x="1003610" y="1003611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</p:grpSp>
        <p:grpSp>
          <p:nvGrpSpPr>
            <p:cNvPr id="1028" name="그룹 1027"/>
            <p:cNvGrpSpPr/>
            <p:nvPr/>
          </p:nvGrpSpPr>
          <p:grpSpPr>
            <a:xfrm>
              <a:off x="323527" y="3212976"/>
              <a:ext cx="3384377" cy="1976731"/>
              <a:chOff x="317126" y="3212976"/>
              <a:chExt cx="3384377" cy="1976731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317126" y="3496585"/>
                <a:ext cx="720000" cy="480268"/>
              </a:xfrm>
              <a:prstGeom prst="rect">
                <a:avLst/>
              </a:prstGeom>
              <a:solidFill>
                <a:srgbClr val="4F6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b="1" dirty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56℃ </a:t>
                </a:r>
                <a:endParaRPr lang="en-US" altLang="ko-KR" sz="1000" b="1" dirty="0" smtClean="0"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  <a:p>
                <a:pPr algn="ctr"/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for CT</a:t>
                </a:r>
                <a:endParaRPr lang="en-US" altLang="ko-KR" sz="1000" b="1" dirty="0"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1108716" y="3496585"/>
                <a:ext cx="720000" cy="480268"/>
              </a:xfrm>
              <a:prstGeom prst="rect">
                <a:avLst/>
              </a:prstGeom>
              <a:solidFill>
                <a:srgbClr val="4F6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58℃ </a:t>
                </a:r>
              </a:p>
              <a:p>
                <a:pPr algn="ctr"/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for </a:t>
                </a:r>
                <a:r>
                  <a:rPr lang="en-US" altLang="ko-KR" sz="1000" b="1" dirty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S</a:t>
                </a:r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P</a:t>
                </a:r>
                <a:endParaRPr lang="en-US" altLang="ko-KR" sz="1000" b="1" dirty="0"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900307" y="3496585"/>
                <a:ext cx="720000" cy="480268"/>
              </a:xfrm>
              <a:prstGeom prst="rect">
                <a:avLst/>
              </a:prstGeom>
              <a:solidFill>
                <a:srgbClr val="4F6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60℃ </a:t>
                </a:r>
              </a:p>
              <a:p>
                <a:pPr algn="ctr"/>
                <a:r>
                  <a:rPr lang="en-US" altLang="ko-KR" sz="10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for HI</a:t>
                </a:r>
                <a:endParaRPr lang="ko-KR" altLang="en-US" sz="1000" b="1" dirty="0">
                  <a:latin typeface="Meiryo UI" panose="020B0604030504040204" pitchFamily="34" charset="-128"/>
                </a:endParaRPr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1348700" y="3212976"/>
                <a:ext cx="342980" cy="3429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2</a:t>
                </a:r>
                <a:endParaRPr lang="ko-KR" altLang="en-US" sz="1600" b="1" dirty="0">
                  <a:latin typeface="Meiryo UI" panose="020B0604030504040204" pitchFamily="34" charset="-128"/>
                </a:endParaRPr>
              </a:p>
            </p:txBody>
          </p:sp>
          <p:grpSp>
            <p:nvGrpSpPr>
              <p:cNvPr id="104" name="그룹 103"/>
              <p:cNvGrpSpPr/>
              <p:nvPr/>
            </p:nvGrpSpPr>
            <p:grpSpPr>
              <a:xfrm>
                <a:off x="613317" y="3980985"/>
                <a:ext cx="3088186" cy="1208722"/>
                <a:chOff x="613317" y="3980985"/>
                <a:chExt cx="3088186" cy="1208722"/>
              </a:xfrm>
            </p:grpSpPr>
            <p:sp>
              <p:nvSpPr>
                <p:cNvPr id="102" name="자유형 101"/>
                <p:cNvSpPr/>
                <p:nvPr/>
              </p:nvSpPr>
              <p:spPr>
                <a:xfrm>
                  <a:off x="613317" y="3980985"/>
                  <a:ext cx="2160000" cy="200722"/>
                </a:xfrm>
                <a:custGeom>
                  <a:avLst/>
                  <a:gdLst>
                    <a:gd name="connsiteX0" fmla="*/ 0 w 2174488"/>
                    <a:gd name="connsiteY0" fmla="*/ 0 h 200722"/>
                    <a:gd name="connsiteX1" fmla="*/ 0 w 2174488"/>
                    <a:gd name="connsiteY1" fmla="*/ 200722 h 200722"/>
                    <a:gd name="connsiteX2" fmla="*/ 2174488 w 2174488"/>
                    <a:gd name="connsiteY2" fmla="*/ 200722 h 200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74488" h="200722">
                      <a:moveTo>
                        <a:pt x="0" y="0"/>
                      </a:moveTo>
                      <a:lnTo>
                        <a:pt x="0" y="200722"/>
                      </a:lnTo>
                      <a:lnTo>
                        <a:pt x="2174488" y="20072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  <p:sp>
              <p:nvSpPr>
                <p:cNvPr id="103" name="자유형 102"/>
                <p:cNvSpPr/>
                <p:nvPr/>
              </p:nvSpPr>
              <p:spPr>
                <a:xfrm>
                  <a:off x="2765503" y="4181707"/>
                  <a:ext cx="936000" cy="1008000"/>
                </a:xfrm>
                <a:custGeom>
                  <a:avLst/>
                  <a:gdLst>
                    <a:gd name="connsiteX0" fmla="*/ 0 w 992459"/>
                    <a:gd name="connsiteY0" fmla="*/ 0 h 1003610"/>
                    <a:gd name="connsiteX1" fmla="*/ 434898 w 992459"/>
                    <a:gd name="connsiteY1" fmla="*/ 1003610 h 1003610"/>
                    <a:gd name="connsiteX2" fmla="*/ 992459 w 992459"/>
                    <a:gd name="connsiteY2" fmla="*/ 992459 h 1003610"/>
                    <a:gd name="connsiteX0" fmla="*/ 0 w 1003610"/>
                    <a:gd name="connsiteY0" fmla="*/ 0 h 1003611"/>
                    <a:gd name="connsiteX1" fmla="*/ 434898 w 1003610"/>
                    <a:gd name="connsiteY1" fmla="*/ 1003610 h 1003611"/>
                    <a:gd name="connsiteX2" fmla="*/ 1003610 w 1003610"/>
                    <a:gd name="connsiteY2" fmla="*/ 1003611 h 1003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3610" h="1003611">
                      <a:moveTo>
                        <a:pt x="0" y="0"/>
                      </a:moveTo>
                      <a:lnTo>
                        <a:pt x="434898" y="1003610"/>
                      </a:lnTo>
                      <a:lnTo>
                        <a:pt x="1003610" y="1003611"/>
                      </a:ln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</p:grpSp>
          <p:grpSp>
            <p:nvGrpSpPr>
              <p:cNvPr id="112" name="그룹 111"/>
              <p:cNvGrpSpPr/>
              <p:nvPr/>
            </p:nvGrpSpPr>
            <p:grpSpPr>
              <a:xfrm>
                <a:off x="2621383" y="3735659"/>
                <a:ext cx="500957" cy="312234"/>
                <a:chOff x="2621383" y="3735659"/>
                <a:chExt cx="500957" cy="312234"/>
              </a:xfrm>
            </p:grpSpPr>
            <p:sp>
              <p:nvSpPr>
                <p:cNvPr id="109" name="자유형 108"/>
                <p:cNvSpPr/>
                <p:nvPr/>
              </p:nvSpPr>
              <p:spPr>
                <a:xfrm>
                  <a:off x="2699791" y="3735659"/>
                  <a:ext cx="422549" cy="312234"/>
                </a:xfrm>
                <a:custGeom>
                  <a:avLst/>
                  <a:gdLst>
                    <a:gd name="connsiteX0" fmla="*/ 0 w 501804"/>
                    <a:gd name="connsiteY0" fmla="*/ 0 h 312234"/>
                    <a:gd name="connsiteX1" fmla="*/ 301083 w 501804"/>
                    <a:gd name="connsiteY1" fmla="*/ 0 h 312234"/>
                    <a:gd name="connsiteX2" fmla="*/ 501804 w 501804"/>
                    <a:gd name="connsiteY2" fmla="*/ 312234 h 31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1804" h="312234">
                      <a:moveTo>
                        <a:pt x="0" y="0"/>
                      </a:moveTo>
                      <a:lnTo>
                        <a:pt x="301083" y="0"/>
                      </a:lnTo>
                      <a:lnTo>
                        <a:pt x="501804" y="312234"/>
                      </a:ln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tail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  <p:cxnSp>
              <p:nvCxnSpPr>
                <p:cNvPr id="111" name="직선 연결선 110"/>
                <p:cNvCxnSpPr/>
                <p:nvPr/>
              </p:nvCxnSpPr>
              <p:spPr>
                <a:xfrm>
                  <a:off x="2621383" y="3740780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26" name="그룹 1025"/>
          <p:cNvGrpSpPr/>
          <p:nvPr/>
        </p:nvGrpSpPr>
        <p:grpSpPr>
          <a:xfrm>
            <a:off x="5350240" y="1628800"/>
            <a:ext cx="3110192" cy="1453810"/>
            <a:chOff x="5350240" y="1628800"/>
            <a:chExt cx="3110192" cy="1453810"/>
          </a:xfrm>
        </p:grpSpPr>
        <p:sp>
          <p:nvSpPr>
            <p:cNvPr id="54" name="직사각형 53"/>
            <p:cNvSpPr/>
            <p:nvPr/>
          </p:nvSpPr>
          <p:spPr>
            <a:xfrm>
              <a:off x="5350240" y="1897364"/>
              <a:ext cx="3110192" cy="728661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Multiplex panel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ko-KR" sz="1000" b="1" dirty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(MERS/2009 H1N1/HKU)</a:t>
              </a:r>
              <a:endParaRPr lang="ko-KR" altLang="en-US" sz="10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6778894" y="1628800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lang="ko-KR" altLang="en-US" sz="16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  <p:grpSp>
          <p:nvGrpSpPr>
            <p:cNvPr id="114" name="그룹 113"/>
            <p:cNvGrpSpPr/>
            <p:nvPr/>
          </p:nvGrpSpPr>
          <p:grpSpPr>
            <a:xfrm flipH="1">
              <a:off x="5976200" y="2614610"/>
              <a:ext cx="972112" cy="468000"/>
              <a:chOff x="1284514" y="2623456"/>
              <a:chExt cx="1656833" cy="468000"/>
            </a:xfrm>
          </p:grpSpPr>
          <p:sp>
            <p:nvSpPr>
              <p:cNvPr id="115" name="자유형 114"/>
              <p:cNvSpPr/>
              <p:nvPr/>
            </p:nvSpPr>
            <p:spPr>
              <a:xfrm>
                <a:off x="1284514" y="2623456"/>
                <a:ext cx="963352" cy="468000"/>
              </a:xfrm>
              <a:custGeom>
                <a:avLst/>
                <a:gdLst>
                  <a:gd name="connsiteX0" fmla="*/ 0 w 1491343"/>
                  <a:gd name="connsiteY0" fmla="*/ 0 h 348343"/>
                  <a:gd name="connsiteX1" fmla="*/ 0 w 1491343"/>
                  <a:gd name="connsiteY1" fmla="*/ 348343 h 348343"/>
                  <a:gd name="connsiteX2" fmla="*/ 1491343 w 1491343"/>
                  <a:gd name="connsiteY2" fmla="*/ 348343 h 3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1343" h="348343">
                    <a:moveTo>
                      <a:pt x="0" y="0"/>
                    </a:moveTo>
                    <a:lnTo>
                      <a:pt x="0" y="348343"/>
                    </a:lnTo>
                    <a:lnTo>
                      <a:pt x="1491343" y="34834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cxnSp>
            <p:nvCxnSpPr>
              <p:cNvPr id="116" name="직선 화살표 연결선 115"/>
              <p:cNvCxnSpPr/>
              <p:nvPr/>
            </p:nvCxnSpPr>
            <p:spPr>
              <a:xfrm rot="16200000">
                <a:off x="2603883" y="2753678"/>
                <a:ext cx="0" cy="674928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0" name="그룹 1029"/>
          <p:cNvGrpSpPr/>
          <p:nvPr/>
        </p:nvGrpSpPr>
        <p:grpSpPr>
          <a:xfrm>
            <a:off x="5796208" y="4244950"/>
            <a:ext cx="2977152" cy="602258"/>
            <a:chOff x="5796208" y="4190292"/>
            <a:chExt cx="2977152" cy="602258"/>
          </a:xfrm>
        </p:grpSpPr>
        <p:grpSp>
          <p:nvGrpSpPr>
            <p:cNvPr id="121" name="그룹 120"/>
            <p:cNvGrpSpPr/>
            <p:nvPr/>
          </p:nvGrpSpPr>
          <p:grpSpPr>
            <a:xfrm>
              <a:off x="5796208" y="4625732"/>
              <a:ext cx="720008" cy="2504"/>
              <a:chOff x="5796208" y="4625732"/>
              <a:chExt cx="720008" cy="2504"/>
            </a:xfrm>
          </p:grpSpPr>
          <p:cxnSp>
            <p:nvCxnSpPr>
              <p:cNvPr id="120" name="직선 화살표 연결선 119"/>
              <p:cNvCxnSpPr/>
              <p:nvPr/>
            </p:nvCxnSpPr>
            <p:spPr>
              <a:xfrm flipH="1">
                <a:off x="5796208" y="4628236"/>
                <a:ext cx="612000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/>
              <p:cNvCxnSpPr/>
              <p:nvPr/>
            </p:nvCxnSpPr>
            <p:spPr>
              <a:xfrm>
                <a:off x="6372216" y="4625732"/>
                <a:ext cx="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직사각형 70"/>
            <p:cNvSpPr/>
            <p:nvPr/>
          </p:nvSpPr>
          <p:spPr>
            <a:xfrm>
              <a:off x="6469360" y="4463922"/>
              <a:ext cx="2304000" cy="328628"/>
            </a:xfrm>
            <a:prstGeom prst="rect">
              <a:avLst/>
            </a:prstGeom>
            <a:solidFill>
              <a:srgbClr val="4F656D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新規開発</a:t>
              </a:r>
              <a:r>
                <a:rPr lang="ko-KR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</a:rPr>
                <a:t> </a:t>
              </a:r>
              <a:r>
                <a:rPr lang="en-US" altLang="ko-KR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multiplex </a:t>
              </a: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ライ</a:t>
              </a:r>
              <a:r>
                <a:rPr lang="ja-JP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ム病</a:t>
              </a:r>
              <a:endParaRPr lang="ko-KR" altLang="en-US" sz="12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2" name="타원 71"/>
            <p:cNvSpPr/>
            <p:nvPr/>
          </p:nvSpPr>
          <p:spPr>
            <a:xfrm>
              <a:off x="7481150" y="4190292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lang="ko-KR" altLang="en-US" sz="16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1029" name="그룹 1028"/>
          <p:cNvGrpSpPr/>
          <p:nvPr/>
        </p:nvGrpSpPr>
        <p:grpSpPr>
          <a:xfrm>
            <a:off x="6012160" y="3202632"/>
            <a:ext cx="2773866" cy="845261"/>
            <a:chOff x="6012160" y="3202632"/>
            <a:chExt cx="2773866" cy="845261"/>
          </a:xfrm>
        </p:grpSpPr>
        <p:grpSp>
          <p:nvGrpSpPr>
            <p:cNvPr id="117" name="그룹 116"/>
            <p:cNvGrpSpPr/>
            <p:nvPr/>
          </p:nvGrpSpPr>
          <p:grpSpPr>
            <a:xfrm flipH="1">
              <a:off x="6012160" y="3729894"/>
              <a:ext cx="501804" cy="317999"/>
              <a:chOff x="2620537" y="3729894"/>
              <a:chExt cx="501804" cy="317999"/>
            </a:xfrm>
          </p:grpSpPr>
          <p:sp>
            <p:nvSpPr>
              <p:cNvPr id="118" name="자유형 117"/>
              <p:cNvSpPr/>
              <p:nvPr/>
            </p:nvSpPr>
            <p:spPr>
              <a:xfrm>
                <a:off x="2620537" y="3735659"/>
                <a:ext cx="501804" cy="312234"/>
              </a:xfrm>
              <a:custGeom>
                <a:avLst/>
                <a:gdLst>
                  <a:gd name="connsiteX0" fmla="*/ 0 w 501804"/>
                  <a:gd name="connsiteY0" fmla="*/ 0 h 312234"/>
                  <a:gd name="connsiteX1" fmla="*/ 301083 w 501804"/>
                  <a:gd name="connsiteY1" fmla="*/ 0 h 312234"/>
                  <a:gd name="connsiteX2" fmla="*/ 501804 w 501804"/>
                  <a:gd name="connsiteY2" fmla="*/ 312234 h 31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804" h="312234">
                    <a:moveTo>
                      <a:pt x="0" y="0"/>
                    </a:moveTo>
                    <a:lnTo>
                      <a:pt x="301083" y="0"/>
                    </a:lnTo>
                    <a:lnTo>
                      <a:pt x="501804" y="312234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cxnSp>
            <p:nvCxnSpPr>
              <p:cNvPr id="119" name="직선 연결선 118"/>
              <p:cNvCxnSpPr/>
              <p:nvPr/>
            </p:nvCxnSpPr>
            <p:spPr>
              <a:xfrm>
                <a:off x="2627800" y="3729894"/>
                <a:ext cx="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직사각형 74"/>
            <p:cNvSpPr/>
            <p:nvPr/>
          </p:nvSpPr>
          <p:spPr>
            <a:xfrm>
              <a:off x="6482026" y="3497127"/>
              <a:ext cx="2304000" cy="480268"/>
            </a:xfrm>
            <a:prstGeom prst="rect">
              <a:avLst/>
            </a:prstGeom>
            <a:solidFill>
              <a:srgbClr val="4F65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altLang="ko-KR" sz="10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60℃ </a:t>
              </a:r>
              <a:r>
                <a:rPr lang="ja-JP" altLang="en-US" sz="10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反応条件の単一化</a:t>
              </a:r>
              <a:endParaRPr lang="en-US" altLang="ja-JP" sz="1000" b="1" dirty="0" smtClean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0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(</a:t>
              </a:r>
              <a:r>
                <a:rPr lang="en-US" altLang="ko-KR" sz="1000" b="1" dirty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Mixed batch </a:t>
              </a:r>
              <a:r>
                <a:rPr lang="en-US" altLang="ko-KR" sz="10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testing for all items)</a:t>
              </a:r>
              <a:endParaRPr lang="ko-KR" altLang="en-US" sz="10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7483058" y="3202632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endParaRPr lang="ko-KR" altLang="en-US" sz="16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1031" name="그룹 1030"/>
          <p:cNvGrpSpPr/>
          <p:nvPr/>
        </p:nvGrpSpPr>
        <p:grpSpPr>
          <a:xfrm>
            <a:off x="5680824" y="4839629"/>
            <a:ext cx="3092536" cy="656397"/>
            <a:chOff x="5680824" y="4839629"/>
            <a:chExt cx="3092536" cy="656397"/>
          </a:xfrm>
        </p:grpSpPr>
        <p:sp>
          <p:nvSpPr>
            <p:cNvPr id="123" name="자유형 122"/>
            <p:cNvSpPr/>
            <p:nvPr/>
          </p:nvSpPr>
          <p:spPr>
            <a:xfrm>
              <a:off x="5680824" y="4839629"/>
              <a:ext cx="702261" cy="489579"/>
            </a:xfrm>
            <a:custGeom>
              <a:avLst/>
              <a:gdLst>
                <a:gd name="connsiteX0" fmla="*/ 0 w 702527"/>
                <a:gd name="connsiteY0" fmla="*/ 0 h 512956"/>
                <a:gd name="connsiteX1" fmla="*/ 702527 w 702527"/>
                <a:gd name="connsiteY1" fmla="*/ 512956 h 51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527" h="512956">
                  <a:moveTo>
                    <a:pt x="0" y="0"/>
                  </a:moveTo>
                  <a:lnTo>
                    <a:pt x="702527" y="512956"/>
                  </a:lnTo>
                </a:path>
              </a:pathLst>
            </a:custGeom>
            <a:noFill/>
            <a:ln w="12700">
              <a:solidFill>
                <a:srgbClr val="FFFF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cxnSp>
          <p:nvCxnSpPr>
            <p:cNvPr id="126" name="직선 연결선 125"/>
            <p:cNvCxnSpPr/>
            <p:nvPr/>
          </p:nvCxnSpPr>
          <p:spPr>
            <a:xfrm>
              <a:off x="6361065" y="5329208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직사각형 72"/>
            <p:cNvSpPr/>
            <p:nvPr/>
          </p:nvSpPr>
          <p:spPr>
            <a:xfrm>
              <a:off x="6469360" y="5167398"/>
              <a:ext cx="2304000" cy="328628"/>
            </a:xfrm>
            <a:prstGeom prst="rect">
              <a:avLst/>
            </a:prstGeom>
            <a:solidFill>
              <a:srgbClr val="4F656D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新規開発</a:t>
              </a:r>
              <a:r>
                <a:rPr lang="ko-KR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</a:rPr>
                <a:t> </a:t>
              </a:r>
              <a:r>
                <a:rPr lang="en-US" altLang="ko-KR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multiplex </a:t>
              </a: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角</a:t>
              </a:r>
              <a:r>
                <a:rPr lang="ja-JP" altLang="en-US" sz="12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膜異常</a:t>
              </a:r>
              <a:endParaRPr lang="ko-KR" altLang="en-US" sz="12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4" name="타원 73"/>
            <p:cNvSpPr/>
            <p:nvPr/>
          </p:nvSpPr>
          <p:spPr>
            <a:xfrm>
              <a:off x="7481150" y="4893768"/>
              <a:ext cx="342980" cy="3429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lang="ko-KR" altLang="en-US" sz="16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127" name="직사각형 126"/>
          <p:cNvSpPr/>
          <p:nvPr/>
        </p:nvSpPr>
        <p:spPr>
          <a:xfrm>
            <a:off x="251090" y="1556792"/>
            <a:ext cx="4219200" cy="40215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4664613" y="1556792"/>
            <a:ext cx="4219200" cy="402156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1036" name="모서리가 둥근 직사각형 1035"/>
          <p:cNvSpPr/>
          <p:nvPr/>
        </p:nvSpPr>
        <p:spPr>
          <a:xfrm>
            <a:off x="3496688" y="3109385"/>
            <a:ext cx="2160342" cy="412232"/>
          </a:xfrm>
          <a:prstGeom prst="roundRect">
            <a:avLst>
              <a:gd name="adj" fmla="val 5000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 smtClean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C.Lab</a:t>
            </a:r>
            <a:endParaRPr lang="ko-KR" altLang="en-US" sz="1600" b="1" dirty="0">
              <a:solidFill>
                <a:schemeClr val="tx1"/>
              </a:solidFill>
              <a:latin typeface="Meiryo UI" panose="020B0604030504040204" pitchFamily="34" charset="-128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250825" y="5713492"/>
            <a:ext cx="8652069" cy="81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dirty="0">
              <a:solidFill>
                <a:schemeClr val="tx1"/>
              </a:solidFill>
              <a:latin typeface="Meiryo UI" panose="020B0604030504040204" pitchFamily="34" charset="-128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23850" y="5805677"/>
            <a:ext cx="423828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ea"/>
              <a:buAutoNum type="circleNumDbPlain"/>
            </a:pPr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Singleplex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grouping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multiplex panel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rPr>
              <a:t>化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4547466" y="5805677"/>
            <a:ext cx="423828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ea"/>
              <a:buAutoNum type="circleNumDbPlain" startAt="2"/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rPr>
              <a:t>反応条件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rPr>
              <a:t>統合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して、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Mixed batch testing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rPr>
              <a:t>実装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323850" y="6023846"/>
            <a:ext cx="423828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200000"/>
              </a:lnSpc>
              <a:buFont typeface="+mj-ea"/>
              <a:buAutoNum type="circleNumDbPlain" startAt="3"/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件数の少ない再受託アイテムの内在化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547466" y="6023846"/>
            <a:ext cx="492107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200000"/>
              </a:lnSpc>
              <a:buFont typeface="+mj-ea"/>
              <a:buAutoNum type="circleNumDbPlain" startAt="4"/>
            </a:pP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</a:t>
            </a:r>
            <a:r>
              <a:rPr lang="ja-JP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発が難しくて設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定</a:t>
            </a:r>
            <a:r>
              <a:rPr lang="ja-JP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が出来なかった新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規アイテ</a:t>
            </a:r>
            <a:r>
              <a:rPr lang="ja-JP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ムのセ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ット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148064" y="486720"/>
            <a:ext cx="3747298" cy="277326"/>
            <a:chOff x="5148064" y="486720"/>
            <a:chExt cx="3747298" cy="277326"/>
          </a:xfrm>
        </p:grpSpPr>
        <p:sp>
          <p:nvSpPr>
            <p:cNvPr id="77" name="TextBox 76"/>
            <p:cNvSpPr txBox="1"/>
            <p:nvPr/>
          </p:nvSpPr>
          <p:spPr>
            <a:xfrm>
              <a:off x="5233206" y="487047"/>
              <a:ext cx="36621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u="sng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Save money</a:t>
              </a:r>
              <a:r>
                <a:rPr lang="en-US" altLang="ko-KR" sz="12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     </a:t>
              </a:r>
              <a:r>
                <a:rPr lang="en-US" altLang="ko-KR" sz="1200" b="1" u="sng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Save time</a:t>
              </a:r>
              <a:r>
                <a:rPr lang="en-US" altLang="ko-KR" sz="12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     </a:t>
              </a:r>
              <a:r>
                <a:rPr lang="en-US" altLang="ko-KR" sz="1200" b="1" u="sng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Reliable result</a:t>
              </a:r>
              <a:endParaRPr lang="ko-KR" altLang="en-US" sz="1200" b="1" dirty="0" smtClean="0">
                <a:latin typeface="Meiryo UI" panose="020B0604030504040204" pitchFamily="34" charset="-128"/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486720"/>
              <a:ext cx="182043" cy="216000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144" y="486720"/>
              <a:ext cx="182043" cy="216000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229" y="486720"/>
              <a:ext cx="182043" cy="216000"/>
            </a:xfrm>
            <a:prstGeom prst="rect">
              <a:avLst/>
            </a:prstGeom>
          </p:spPr>
        </p:pic>
      </p:grpSp>
      <p:sp>
        <p:nvSpPr>
          <p:cNvPr id="79" name="TextBox 78"/>
          <p:cNvSpPr txBox="1"/>
          <p:nvPr/>
        </p:nvSpPr>
        <p:spPr>
          <a:xfrm>
            <a:off x="323850" y="44624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2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812546" y="2263951"/>
            <a:ext cx="5436000" cy="407839"/>
            <a:chOff x="2239280" y="3026068"/>
            <a:chExt cx="4356000" cy="407839"/>
          </a:xfrm>
        </p:grpSpPr>
        <p:sp>
          <p:nvSpPr>
            <p:cNvPr id="12" name="오른쪽 화살표 11"/>
            <p:cNvSpPr/>
            <p:nvPr/>
          </p:nvSpPr>
          <p:spPr>
            <a:xfrm>
              <a:off x="2267744" y="3026068"/>
              <a:ext cx="4320480" cy="375429"/>
            </a:xfrm>
            <a:prstGeom prst="rightArrow">
              <a:avLst/>
            </a:prstGeom>
            <a:solidFill>
              <a:srgbClr val="90A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239280" y="3224263"/>
              <a:ext cx="4356000" cy="209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ko-KR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b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usiness model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08" y="2376371"/>
            <a:ext cx="54387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2384944" y="1627529"/>
            <a:ext cx="4339281" cy="748527"/>
            <a:chOff x="2384944" y="1627529"/>
            <a:chExt cx="4339281" cy="748527"/>
          </a:xfrm>
        </p:grpSpPr>
        <p:grpSp>
          <p:nvGrpSpPr>
            <p:cNvPr id="4" name="그룹 3"/>
            <p:cNvGrpSpPr/>
            <p:nvPr/>
          </p:nvGrpSpPr>
          <p:grpSpPr>
            <a:xfrm>
              <a:off x="2384944" y="1627529"/>
              <a:ext cx="4339281" cy="748527"/>
              <a:chOff x="2384944" y="1627529"/>
              <a:chExt cx="4339281" cy="748527"/>
            </a:xfrm>
          </p:grpSpPr>
          <p:cxnSp>
            <p:nvCxnSpPr>
              <p:cNvPr id="25" name="직선 화살표 연결선 24"/>
              <p:cNvCxnSpPr/>
              <p:nvPr/>
            </p:nvCxnSpPr>
            <p:spPr>
              <a:xfrm flipV="1">
                <a:off x="4550227" y="2232056"/>
                <a:ext cx="1" cy="144000"/>
              </a:xfrm>
              <a:prstGeom prst="straightConnector1">
                <a:avLst/>
              </a:prstGeom>
              <a:ln w="19050">
                <a:solidFill>
                  <a:srgbClr val="90A6A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모서리가 둥근 직사각형 40"/>
              <p:cNvSpPr/>
              <p:nvPr/>
            </p:nvSpPr>
            <p:spPr>
              <a:xfrm>
                <a:off x="2384944" y="1627529"/>
                <a:ext cx="4339281" cy="595924"/>
              </a:xfrm>
              <a:prstGeom prst="roundRect">
                <a:avLst>
                  <a:gd name="adj" fmla="val 6720"/>
                </a:avLst>
              </a:prstGeom>
              <a:solidFill>
                <a:srgbClr val="90A6AE"/>
              </a:solidFill>
              <a:ln>
                <a:solidFill>
                  <a:srgbClr val="90A6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 dirty="0" smtClean="0">
                    <a:latin typeface="Meiryo UI" panose="020B0604030504040204" pitchFamily="34" charset="-128"/>
                    <a:ea typeface="Meiryo UI" panose="020B0604030504040204" pitchFamily="34" charset="-128"/>
                  </a:rPr>
                  <a:t>       Target sequence &amp; target DNA or RNA</a:t>
                </a:r>
                <a:endParaRPr lang="ko-KR" altLang="en-US" sz="1400" b="1" dirty="0">
                  <a:latin typeface="Meiryo UI" panose="020B0604030504040204" pitchFamily="34" charset="-128"/>
                </a:endParaRP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2544890" y="1782356"/>
              <a:ext cx="288032" cy="2880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384944" y="2672820"/>
            <a:ext cx="4339281" cy="711128"/>
            <a:chOff x="2384944" y="2672820"/>
            <a:chExt cx="4339281" cy="711128"/>
          </a:xfrm>
        </p:grpSpPr>
        <p:grpSp>
          <p:nvGrpSpPr>
            <p:cNvPr id="5" name="그룹 4"/>
            <p:cNvGrpSpPr/>
            <p:nvPr/>
          </p:nvGrpSpPr>
          <p:grpSpPr>
            <a:xfrm>
              <a:off x="2384944" y="2672820"/>
              <a:ext cx="4339281" cy="711128"/>
              <a:chOff x="2384944" y="2672820"/>
              <a:chExt cx="4339281" cy="711128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2384944" y="2786348"/>
                <a:ext cx="4339281" cy="597600"/>
              </a:xfrm>
              <a:prstGeom prst="roundRect">
                <a:avLst>
                  <a:gd name="adj" fmla="val 672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altLang="ko-KR" sz="1400" b="1" dirty="0" smtClean="0">
                    <a:solidFill>
                      <a:prstClr val="black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        Pre-consulting</a:t>
                </a:r>
                <a:endParaRPr lang="ko-KR" altLang="en-US" sz="1400" b="1" dirty="0">
                  <a:solidFill>
                    <a:prstClr val="black"/>
                  </a:solidFill>
                  <a:latin typeface="Meiryo UI" panose="020B0604030504040204" pitchFamily="34" charset="-128"/>
                </a:endParaRPr>
              </a:p>
            </p:txBody>
          </p:sp>
          <p:cxnSp>
            <p:nvCxnSpPr>
              <p:cNvPr id="49" name="직선 화살표 연결선 48"/>
              <p:cNvCxnSpPr/>
              <p:nvPr/>
            </p:nvCxnSpPr>
            <p:spPr>
              <a:xfrm flipV="1">
                <a:off x="4550227" y="2672820"/>
                <a:ext cx="1" cy="108000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타원 14"/>
            <p:cNvSpPr/>
            <p:nvPr/>
          </p:nvSpPr>
          <p:spPr>
            <a:xfrm>
              <a:off x="2555776" y="2941132"/>
              <a:ext cx="288032" cy="2880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lang="ko-KR" altLang="en-US" sz="14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384944" y="4126884"/>
            <a:ext cx="4339281" cy="1440160"/>
            <a:chOff x="2384944" y="4126884"/>
            <a:chExt cx="4339281" cy="144016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2384944" y="4126884"/>
              <a:ext cx="4339281" cy="1440160"/>
            </a:xfrm>
            <a:prstGeom prst="roundRect">
              <a:avLst>
                <a:gd name="adj" fmla="val 292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      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Complete assay kit</a:t>
              </a:r>
            </a:p>
            <a:p>
              <a:endParaRPr lang="en-US" altLang="ko-KR" sz="14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marL="736600" indent="-285750">
                <a:buFontTx/>
                <a:buChar char="-"/>
              </a:pP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Oligo </a:t>
              </a:r>
              <a:r>
                <a:rPr lang="en-US" altLang="ko-KR" sz="14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mix (Primer, probe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)</a:t>
              </a:r>
            </a:p>
            <a:p>
              <a:pPr marL="736600" indent="-285750">
                <a:buFontTx/>
                <a:buChar char="-"/>
              </a:pP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Enzyme</a:t>
              </a:r>
            </a:p>
            <a:p>
              <a:pPr marL="736600" indent="-285750">
                <a:buFontTx/>
                <a:buChar char="-"/>
              </a:pP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Protocol</a:t>
              </a:r>
            </a:p>
            <a:p>
              <a:pPr marL="736600" indent="-285750">
                <a:buFontTx/>
                <a:buChar char="-"/>
              </a:pP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Validation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data </a:t>
              </a:r>
              <a:endParaRPr lang="ko-KR" altLang="en-US" sz="1400" b="1" dirty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2555776" y="4190644"/>
              <a:ext cx="288032" cy="2880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lang="ko-KR" altLang="en-US" sz="14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384944" y="5639712"/>
            <a:ext cx="4339281" cy="597600"/>
            <a:chOff x="2384944" y="5639712"/>
            <a:chExt cx="4339281" cy="5976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2384944" y="5639712"/>
              <a:ext cx="4339281" cy="597600"/>
            </a:xfrm>
            <a:prstGeom prst="roundRect">
              <a:avLst>
                <a:gd name="adj" fmla="val 672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       Disclosure of </a:t>
              </a:r>
              <a:r>
                <a:rPr lang="en-US" altLang="ko-KR" sz="14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primer and probe 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　</a:t>
              </a:r>
              <a:endParaRPr lang="en-US" altLang="ja-JP" sz="14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/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</a:t>
              </a:r>
              <a:r>
                <a:rPr lang="ja-JP" altLang="en-US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　　　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sequences</a:t>
              </a:r>
              <a:endParaRPr lang="ko-KR" altLang="en-US" sz="1400" b="1" dirty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555776" y="5794496"/>
              <a:ext cx="288032" cy="2880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lang="ko-KR" altLang="en-US" sz="14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384944" y="3456616"/>
            <a:ext cx="4339281" cy="597600"/>
            <a:chOff x="2384944" y="3456616"/>
            <a:chExt cx="4339281" cy="597600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2384944" y="3456616"/>
              <a:ext cx="4339281" cy="597600"/>
            </a:xfrm>
            <a:prstGeom prst="roundRect">
              <a:avLst>
                <a:gd name="adj" fmla="val 672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4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       Assay design &amp; validation</a:t>
              </a:r>
              <a:endParaRPr lang="ko-KR" altLang="en-US" sz="1400" b="1" dirty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2555776" y="3612065"/>
              <a:ext cx="288032" cy="2880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FF00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endParaRPr lang="ko-KR" altLang="en-US" sz="1400" b="1" dirty="0">
                <a:solidFill>
                  <a:srgbClr val="FFFF00"/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79512" y="1043444"/>
            <a:ext cx="8893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[</a:t>
            </a:r>
            <a:r>
              <a:rPr lang="en-US" altLang="ko-KR" b="1" i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in silico</a:t>
            </a:r>
            <a:r>
              <a:rPr lang="ja-JP" altLang="en-US" b="1" i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を用いた当社技術基盤の</a:t>
            </a:r>
            <a:r>
              <a:rPr lang="en-US" altLang="ko-KR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multiplex</a:t>
            </a:r>
            <a:r>
              <a:rPr lang="ko-KR" altLang="en-US" b="1" dirty="0" smtClean="0">
                <a:latin typeface="Meiryo UI" panose="020B0604030504040204" pitchFamily="34" charset="-128"/>
              </a:rPr>
              <a:t> </a:t>
            </a:r>
            <a:r>
              <a:rPr lang="en-US" altLang="ko-KR" b="1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en-US" altLang="ko-KR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eal-time </a:t>
            </a:r>
            <a:r>
              <a:rPr lang="en-US" altLang="ko-KR" b="1" dirty="0">
                <a:latin typeface="Meiryo UI" panose="020B0604030504040204" pitchFamily="34" charset="-128"/>
                <a:ea typeface="Meiryo UI" panose="020B0604030504040204" pitchFamily="34" charset="-128"/>
              </a:rPr>
              <a:t>PCR assay</a:t>
            </a:r>
            <a:r>
              <a:rPr lang="ko-KR" altLang="en-US" b="1" dirty="0">
                <a:latin typeface="Meiryo UI" panose="020B0604030504040204" pitchFamily="34" charset="-128"/>
              </a:rPr>
              <a:t> </a:t>
            </a:r>
            <a:r>
              <a:rPr lang="ja-JP" altLang="en-US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開発及び供給</a:t>
            </a:r>
            <a:r>
              <a:rPr lang="en-US" altLang="ko-KR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]</a:t>
            </a:r>
            <a:endParaRPr lang="en-US" altLang="ko-KR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850" y="4462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1336" y="1626018"/>
            <a:ext cx="1584672" cy="4611293"/>
          </a:xfrm>
          <a:prstGeom prst="roundRect">
            <a:avLst>
              <a:gd name="adj" fmla="val 3972"/>
            </a:avLst>
          </a:prstGeom>
          <a:solidFill>
            <a:srgbClr val="90A6A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Customer</a:t>
            </a:r>
            <a:endParaRPr lang="ko-KR" altLang="en-US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307808" y="1626018"/>
            <a:ext cx="1584672" cy="4611293"/>
          </a:xfrm>
          <a:prstGeom prst="roundRect">
            <a:avLst>
              <a:gd name="adj" fmla="val 328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000" b="1" dirty="0" err="1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000" b="1" i="1" dirty="0" err="1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endParaRPr lang="ko-KR" altLang="en-US" sz="2000" b="1" i="1" dirty="0">
              <a:solidFill>
                <a:prstClr val="black"/>
              </a:solidFill>
              <a:latin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7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29943" y="764705"/>
            <a:ext cx="8532000" cy="2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1876604" y="2581424"/>
            <a:ext cx="5390792" cy="119275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prstTxWarp prst="textDeflate">
              <a:avLst>
                <a:gd name="adj" fmla="val 16051"/>
              </a:avLst>
            </a:prstTxWarp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Thank You!</a:t>
            </a:r>
            <a:endParaRPr lang="ko-KR" altLang="en-US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092282" y="6589034"/>
            <a:ext cx="1769663" cy="2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37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251520" y="3861049"/>
            <a:ext cx="8640960" cy="2581402"/>
            <a:chOff x="251520" y="3861049"/>
            <a:chExt cx="8640960" cy="258140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251520" y="3861049"/>
              <a:ext cx="8640960" cy="2581402"/>
            </a:xfrm>
            <a:prstGeom prst="roundRect">
              <a:avLst>
                <a:gd name="adj" fmla="val 13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394170" y="5661248"/>
              <a:ext cx="8321334" cy="698400"/>
            </a:xfrm>
            <a:prstGeom prst="roundRect">
              <a:avLst>
                <a:gd name="adj" fmla="val 1026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“Custom setup for lab automatic system”</a:t>
              </a:r>
            </a:p>
          </p:txBody>
        </p:sp>
      </p:grpSp>
      <p:sp>
        <p:nvSpPr>
          <p:cNvPr id="20" name="모서리가 둥근 직사각형 19"/>
          <p:cNvSpPr/>
          <p:nvPr/>
        </p:nvSpPr>
        <p:spPr>
          <a:xfrm>
            <a:off x="251520" y="1019854"/>
            <a:ext cx="8640960" cy="2769186"/>
          </a:xfrm>
          <a:prstGeom prst="roundRect">
            <a:avLst>
              <a:gd name="adj" fmla="val 150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Key features of total solution for lab</a:t>
            </a:r>
            <a:endParaRPr lang="ko-KR" altLang="en-US" sz="2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2591779" y="2802444"/>
            <a:ext cx="3960442" cy="2409633"/>
            <a:chOff x="2591779" y="3194732"/>
            <a:chExt cx="3960442" cy="2409633"/>
          </a:xfrm>
        </p:grpSpPr>
        <p:grpSp>
          <p:nvGrpSpPr>
            <p:cNvPr id="19" name="그룹 18"/>
            <p:cNvGrpSpPr/>
            <p:nvPr/>
          </p:nvGrpSpPr>
          <p:grpSpPr>
            <a:xfrm>
              <a:off x="2591779" y="3194732"/>
              <a:ext cx="3960442" cy="2409633"/>
              <a:chOff x="3131839" y="2468892"/>
              <a:chExt cx="2880322" cy="1920215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839" y="2468892"/>
                <a:ext cx="2880322" cy="1920215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3131839" y="2468892"/>
                <a:ext cx="2880322" cy="192021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673794" y="3245861"/>
              <a:ext cx="1788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atin typeface="+mn-ea"/>
                </a:rPr>
                <a:t>Laboratory</a:t>
              </a:r>
              <a:endParaRPr lang="ko-KR" altLang="en-US" sz="2400" b="1" dirty="0" smtClean="0">
                <a:latin typeface="+mn-ea"/>
              </a:endParaRPr>
            </a:p>
          </p:txBody>
        </p:sp>
      </p:grpSp>
      <p:sp>
        <p:nvSpPr>
          <p:cNvPr id="40" name="모서리가 둥근 직사각형 39"/>
          <p:cNvSpPr/>
          <p:nvPr/>
        </p:nvSpPr>
        <p:spPr>
          <a:xfrm>
            <a:off x="411752" y="1235878"/>
            <a:ext cx="8303752" cy="697115"/>
          </a:xfrm>
          <a:prstGeom prst="roundRect">
            <a:avLst>
              <a:gd name="adj" fmla="val 1026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000" b="1" dirty="0" smtClean="0">
                <a:solidFill>
                  <a:srgbClr val="FFFF00"/>
                </a:solidFill>
                <a:latin typeface="맑은 고딕"/>
              </a:rPr>
              <a:t>“Custom multiplex real-time PCR development &amp; supply”</a:t>
            </a:r>
            <a:endParaRPr lang="ko-KR" altLang="en-US" sz="2000" b="1" dirty="0">
              <a:solidFill>
                <a:srgbClr val="FFFF00"/>
              </a:solidFill>
              <a:latin typeface="맑은 고딕"/>
            </a:endParaRPr>
          </a:p>
        </p:txBody>
      </p:sp>
      <p:sp>
        <p:nvSpPr>
          <p:cNvPr id="52" name="아래쪽 화살표 51"/>
          <p:cNvSpPr/>
          <p:nvPr/>
        </p:nvSpPr>
        <p:spPr>
          <a:xfrm>
            <a:off x="2987824" y="1928868"/>
            <a:ext cx="180000" cy="864000"/>
          </a:xfrm>
          <a:prstGeom prst="downArrow">
            <a:avLst>
              <a:gd name="adj1" fmla="val 37426"/>
              <a:gd name="adj2" fmla="val 646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1766142" y="1992195"/>
            <a:ext cx="2635380" cy="633929"/>
            <a:chOff x="1766142" y="2139324"/>
            <a:chExt cx="2635380" cy="633929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1766142" y="2341253"/>
              <a:ext cx="2635380" cy="432000"/>
            </a:xfrm>
            <a:prstGeom prst="roundRect">
              <a:avLst>
                <a:gd name="adj" fmla="val 102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2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No  development fee</a:t>
              </a:r>
              <a:endParaRPr lang="en-US" altLang="ko-KR" sz="1200" b="1" dirty="0">
                <a:solidFill>
                  <a:schemeClr val="bg1"/>
                </a:solidFill>
                <a:latin typeface="맑은 고딕"/>
                <a:cs typeface="Ebrima" panose="02000000000000000000" pitchFamily="2" charset="0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2930015" y="2139324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1</a:t>
              </a:r>
              <a:endParaRPr lang="ko-KR" altLang="en-US" sz="1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53" name="아래쪽 화살표 52"/>
          <p:cNvSpPr/>
          <p:nvPr/>
        </p:nvSpPr>
        <p:spPr>
          <a:xfrm>
            <a:off x="5904168" y="1928868"/>
            <a:ext cx="180000" cy="864000"/>
          </a:xfrm>
          <a:prstGeom prst="downArrow">
            <a:avLst>
              <a:gd name="adj1" fmla="val 37426"/>
              <a:gd name="adj2" fmla="val 646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4681356" y="1992195"/>
            <a:ext cx="2635380" cy="633929"/>
            <a:chOff x="4681356" y="2139324"/>
            <a:chExt cx="2635380" cy="63392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4681356" y="2341253"/>
              <a:ext cx="2635380" cy="432000"/>
            </a:xfrm>
            <a:prstGeom prst="roundRect">
              <a:avLst>
                <a:gd name="adj" fmla="val 102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200" b="1" dirty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Development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within 1 mon.</a:t>
              </a:r>
              <a:endParaRPr lang="en-US" altLang="ko-KR" sz="1200" b="1" dirty="0">
                <a:solidFill>
                  <a:schemeClr val="bg1"/>
                </a:solidFill>
                <a:latin typeface="맑은 고딕"/>
                <a:cs typeface="Ebrima" panose="02000000000000000000" pitchFamily="2" charset="0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5848946" y="2139324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2</a:t>
              </a:r>
              <a:endParaRPr lang="ko-KR" altLang="en-US" sz="1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48" name="굽은 화살표 47"/>
          <p:cNvSpPr/>
          <p:nvPr/>
        </p:nvSpPr>
        <p:spPr>
          <a:xfrm flipV="1">
            <a:off x="932250" y="1933246"/>
            <a:ext cx="1656000" cy="1692000"/>
          </a:xfrm>
          <a:prstGeom prst="bentArrow">
            <a:avLst>
              <a:gd name="adj1" fmla="val 3629"/>
              <a:gd name="adj2" fmla="val 6300"/>
              <a:gd name="adj3" fmla="val 6003"/>
              <a:gd name="adj4" fmla="val 516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11752" y="2708920"/>
            <a:ext cx="2811600" cy="626252"/>
            <a:chOff x="411752" y="3201866"/>
            <a:chExt cx="2811600" cy="62625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411752" y="3396118"/>
              <a:ext cx="2811600" cy="432000"/>
            </a:xfrm>
            <a:prstGeom prst="roundRect">
              <a:avLst>
                <a:gd name="adj" fmla="val 102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200" b="1" dirty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No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minimum volume</a:t>
              </a:r>
              <a:endParaRPr lang="en-US" altLang="ko-KR" sz="1200" b="1" dirty="0">
                <a:solidFill>
                  <a:schemeClr val="bg1"/>
                </a:solidFill>
                <a:latin typeface="맑은 고딕"/>
                <a:cs typeface="Ebrima" panose="02000000000000000000" pitchFamily="2" charset="0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820681" y="3201866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3</a:t>
              </a:r>
              <a:endParaRPr lang="ko-KR" altLang="en-US" sz="1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49" name="굽은 화살표 48"/>
          <p:cNvSpPr/>
          <p:nvPr/>
        </p:nvSpPr>
        <p:spPr>
          <a:xfrm flipH="1" flipV="1">
            <a:off x="6537988" y="1933246"/>
            <a:ext cx="1656000" cy="1692000"/>
          </a:xfrm>
          <a:prstGeom prst="bentArrow">
            <a:avLst>
              <a:gd name="adj1" fmla="val 3629"/>
              <a:gd name="adj2" fmla="val 6300"/>
              <a:gd name="adj3" fmla="val 6003"/>
              <a:gd name="adj4" fmla="val 516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903904" y="2708920"/>
            <a:ext cx="2811600" cy="626252"/>
            <a:chOff x="5903904" y="3201866"/>
            <a:chExt cx="2811600" cy="626252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5903904" y="3396118"/>
              <a:ext cx="2811600" cy="432000"/>
            </a:xfrm>
            <a:prstGeom prst="roundRect">
              <a:avLst>
                <a:gd name="adj" fmla="val 102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ko-KR" sz="12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Consolidated PCR 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condition</a:t>
              </a:r>
            </a:p>
          </p:txBody>
        </p:sp>
        <p:sp>
          <p:nvSpPr>
            <p:cNvPr id="57" name="타원 56"/>
            <p:cNvSpPr/>
            <p:nvPr/>
          </p:nvSpPr>
          <p:spPr>
            <a:xfrm>
              <a:off x="8028384" y="3201866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4</a:t>
              </a:r>
              <a:endParaRPr lang="ko-KR" altLang="en-US" sz="1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25707" y="1026448"/>
            <a:ext cx="805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latin typeface="+mn-ea"/>
              </a:rPr>
              <a:t>(4-plex </a:t>
            </a:r>
            <a:r>
              <a:rPr lang="ko-KR" altLang="en-US" sz="800" b="1" dirty="0" smtClean="0">
                <a:latin typeface="+mn-ea"/>
              </a:rPr>
              <a:t>기준</a:t>
            </a:r>
            <a:r>
              <a:rPr lang="en-US" altLang="ko-KR" sz="800" b="1" dirty="0" smtClean="0">
                <a:latin typeface="+mn-ea"/>
              </a:rPr>
              <a:t>)</a:t>
            </a:r>
            <a:endParaRPr lang="ko-KR" altLang="en-US" sz="800" b="1" dirty="0" smtClean="0">
              <a:latin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11752" y="3625245"/>
            <a:ext cx="3626847" cy="2035939"/>
            <a:chOff x="411752" y="3625245"/>
            <a:chExt cx="3626847" cy="2035939"/>
          </a:xfrm>
        </p:grpSpPr>
        <p:grpSp>
          <p:nvGrpSpPr>
            <p:cNvPr id="3" name="그룹 2"/>
            <p:cNvGrpSpPr/>
            <p:nvPr/>
          </p:nvGrpSpPr>
          <p:grpSpPr>
            <a:xfrm>
              <a:off x="411752" y="3625245"/>
              <a:ext cx="3626847" cy="1459939"/>
              <a:chOff x="411752" y="4316861"/>
              <a:chExt cx="3626847" cy="1459939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411752" y="4907912"/>
                <a:ext cx="2811600" cy="868888"/>
                <a:chOff x="411752" y="4907912"/>
                <a:chExt cx="2811600" cy="868888"/>
              </a:xfrm>
            </p:grpSpPr>
            <p:sp>
              <p:nvSpPr>
                <p:cNvPr id="63" name="모서리가 둥근 직사각형 62"/>
                <p:cNvSpPr/>
                <p:nvPr/>
              </p:nvSpPr>
              <p:spPr>
                <a:xfrm>
                  <a:off x="411752" y="4907912"/>
                  <a:ext cx="2811600" cy="868888"/>
                </a:xfrm>
                <a:prstGeom prst="roundRect">
                  <a:avLst>
                    <a:gd name="adj" fmla="val 525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900"/>
                    </a:lnSpc>
                  </a:pP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Automatic instrument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altLang="ko-KR" sz="11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  □ Multi-functional extraction 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altLang="ko-KR" sz="11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  □ Multi-functional liquid handler</a:t>
                  </a:r>
                </a:p>
              </p:txBody>
            </p:sp>
            <p:cxnSp>
              <p:nvCxnSpPr>
                <p:cNvPr id="67" name="직선 연결선 66"/>
                <p:cNvCxnSpPr/>
                <p:nvPr/>
              </p:nvCxnSpPr>
              <p:spPr>
                <a:xfrm>
                  <a:off x="644106" y="5222508"/>
                  <a:ext cx="2304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자유형 68"/>
              <p:cNvSpPr/>
              <p:nvPr/>
            </p:nvSpPr>
            <p:spPr>
              <a:xfrm>
                <a:off x="3218046" y="4316861"/>
                <a:ext cx="820553" cy="592595"/>
              </a:xfrm>
              <a:custGeom>
                <a:avLst/>
                <a:gdLst>
                  <a:gd name="connsiteX0" fmla="*/ 0 w 1099457"/>
                  <a:gd name="connsiteY0" fmla="*/ 1001486 h 1001486"/>
                  <a:gd name="connsiteX1" fmla="*/ 511628 w 1099457"/>
                  <a:gd name="connsiteY1" fmla="*/ 1001486 h 1001486"/>
                  <a:gd name="connsiteX2" fmla="*/ 1099457 w 1099457"/>
                  <a:gd name="connsiteY2" fmla="*/ 0 h 10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9457" h="1001486">
                    <a:moveTo>
                      <a:pt x="0" y="1001486"/>
                    </a:moveTo>
                    <a:lnTo>
                      <a:pt x="511628" y="1001486"/>
                    </a:lnTo>
                    <a:lnTo>
                      <a:pt x="1099457" y="0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0" name="직선 연결선 9"/>
            <p:cNvCxnSpPr/>
            <p:nvPr/>
          </p:nvCxnSpPr>
          <p:spPr>
            <a:xfrm>
              <a:off x="953939" y="5085184"/>
              <a:ext cx="0" cy="57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/>
          <p:nvPr/>
        </p:nvGrpSpPr>
        <p:grpSpPr>
          <a:xfrm>
            <a:off x="4484914" y="3746006"/>
            <a:ext cx="4248172" cy="1915178"/>
            <a:chOff x="4484914" y="3746006"/>
            <a:chExt cx="4248172" cy="1915178"/>
          </a:xfrm>
        </p:grpSpPr>
        <p:grpSp>
          <p:nvGrpSpPr>
            <p:cNvPr id="4" name="그룹 3"/>
            <p:cNvGrpSpPr/>
            <p:nvPr/>
          </p:nvGrpSpPr>
          <p:grpSpPr>
            <a:xfrm>
              <a:off x="4484914" y="3746006"/>
              <a:ext cx="4248172" cy="1339178"/>
              <a:chOff x="4484914" y="4437622"/>
              <a:chExt cx="4248172" cy="1339178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5903068" y="4907912"/>
                <a:ext cx="2830018" cy="868888"/>
                <a:chOff x="5903068" y="4907912"/>
                <a:chExt cx="2830018" cy="868888"/>
              </a:xfrm>
            </p:grpSpPr>
            <p:sp>
              <p:nvSpPr>
                <p:cNvPr id="64" name="모서리가 둥근 직사각형 63"/>
                <p:cNvSpPr/>
                <p:nvPr/>
              </p:nvSpPr>
              <p:spPr>
                <a:xfrm>
                  <a:off x="5903068" y="4907912"/>
                  <a:ext cx="2830018" cy="868888"/>
                </a:xfrm>
                <a:prstGeom prst="roundRect">
                  <a:avLst>
                    <a:gd name="adj" fmla="val 525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1900"/>
                    </a:lnSpc>
                  </a:pP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Software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altLang="ko-KR" sz="11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           □ Report function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altLang="ko-KR" sz="1100" b="1" dirty="0" smtClean="0">
                      <a:solidFill>
                        <a:schemeClr val="bg1"/>
                      </a:solidFill>
                      <a:latin typeface="맑은 고딕"/>
                      <a:cs typeface="Ebrima" panose="02000000000000000000" pitchFamily="2" charset="0"/>
                    </a:rPr>
                    <a:t>           □ Sample tracking</a:t>
                  </a:r>
                </a:p>
              </p:txBody>
            </p:sp>
            <p:cxnSp>
              <p:nvCxnSpPr>
                <p:cNvPr id="70" name="직선 연결선 69"/>
                <p:cNvCxnSpPr/>
                <p:nvPr/>
              </p:nvCxnSpPr>
              <p:spPr>
                <a:xfrm>
                  <a:off x="6051894" y="5222508"/>
                  <a:ext cx="2520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자유형 71"/>
              <p:cNvSpPr/>
              <p:nvPr/>
            </p:nvSpPr>
            <p:spPr>
              <a:xfrm>
                <a:off x="4484914" y="4437622"/>
                <a:ext cx="1419254" cy="504000"/>
              </a:xfrm>
              <a:custGeom>
                <a:avLst/>
                <a:gdLst>
                  <a:gd name="connsiteX0" fmla="*/ 0 w 1534886"/>
                  <a:gd name="connsiteY0" fmla="*/ 0 h 729342"/>
                  <a:gd name="connsiteX1" fmla="*/ 903515 w 1534886"/>
                  <a:gd name="connsiteY1" fmla="*/ 0 h 729342"/>
                  <a:gd name="connsiteX2" fmla="*/ 1534886 w 1534886"/>
                  <a:gd name="connsiteY2" fmla="*/ 729342 h 72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4886" h="729342">
                    <a:moveTo>
                      <a:pt x="0" y="0"/>
                    </a:moveTo>
                    <a:lnTo>
                      <a:pt x="903515" y="0"/>
                    </a:lnTo>
                    <a:lnTo>
                      <a:pt x="1534886" y="729342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50" name="직선 연결선 49"/>
            <p:cNvCxnSpPr/>
            <p:nvPr/>
          </p:nvCxnSpPr>
          <p:spPr>
            <a:xfrm>
              <a:off x="8161642" y="5085184"/>
              <a:ext cx="0" cy="57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3320900" y="4875182"/>
            <a:ext cx="2484000" cy="760824"/>
            <a:chOff x="3320900" y="4875182"/>
            <a:chExt cx="2484000" cy="760824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3320900" y="4875182"/>
              <a:ext cx="2484000" cy="652808"/>
            </a:xfrm>
            <a:prstGeom prst="roundRect">
              <a:avLst>
                <a:gd name="adj" fmla="val 525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맑은 고딕"/>
                  <a:cs typeface="Ebrima" panose="02000000000000000000" pitchFamily="2" charset="0"/>
                </a:rPr>
                <a:t>One platform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4557829" y="5528006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067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Contents</a:t>
            </a:r>
            <a:endParaRPr lang="ko-KR" altLang="en-US" sz="2400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01810" y="1196752"/>
            <a:ext cx="6762478" cy="414000"/>
          </a:xfrm>
          <a:prstGeom prst="roundRect">
            <a:avLst>
              <a:gd name="adj" fmla="val 1398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맑은 고딕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맑은 고딕"/>
              </a:rPr>
              <a:t>SGsilico</a:t>
            </a:r>
            <a:r>
              <a:rPr lang="en-US" altLang="ko-KR" b="1" dirty="0" smtClean="0">
                <a:solidFill>
                  <a:schemeClr val="bg1"/>
                </a:solidFill>
                <a:latin typeface="맑은 고딕"/>
              </a:rPr>
              <a:t> proposal</a:t>
            </a:r>
            <a:endParaRPr lang="en-US" altLang="ko-KR" b="1" dirty="0">
              <a:solidFill>
                <a:schemeClr val="bg1"/>
              </a:solidFill>
              <a:latin typeface="맑은 고딕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61609" y="1956253"/>
            <a:ext cx="5376215" cy="3344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Key features of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 business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What is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How to use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endParaRPr lang="en-US" altLang="ko-KR" sz="2400" b="1" dirty="0" smtClean="0">
              <a:solidFill>
                <a:prstClr val="black"/>
              </a:solidFill>
              <a:latin typeface="맑은 고딕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 portfolio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Example of </a:t>
            </a: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 application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b="1" dirty="0" err="1" smtClean="0">
                <a:solidFill>
                  <a:prstClr val="black"/>
                </a:solidFill>
                <a:latin typeface="맑은 고딕"/>
              </a:rPr>
              <a:t>SGsilico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</a:rPr>
              <a:t>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9515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1709184"/>
            <a:ext cx="9144000" cy="3385341"/>
            <a:chOff x="0" y="1709184"/>
            <a:chExt cx="9144000" cy="3385341"/>
          </a:xfrm>
        </p:grpSpPr>
        <p:sp>
          <p:nvSpPr>
            <p:cNvPr id="4" name="직사각형 3"/>
            <p:cNvSpPr/>
            <p:nvPr/>
          </p:nvSpPr>
          <p:spPr>
            <a:xfrm>
              <a:off x="0" y="1709184"/>
              <a:ext cx="9144000" cy="33843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0" y="1709184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0" y="5094525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38600" y="2487087"/>
            <a:ext cx="74778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400" b="1" dirty="0" err="1" smtClean="0">
                <a:latin typeface="+mn-ea"/>
              </a:rPr>
              <a:t>SGsilico</a:t>
            </a:r>
            <a:r>
              <a:rPr lang="en-US" altLang="ko-KR" sz="3400" b="1" dirty="0" smtClean="0">
                <a:latin typeface="+mn-ea"/>
              </a:rPr>
              <a:t> </a:t>
            </a:r>
            <a:r>
              <a:rPr lang="en-US" altLang="ko-KR" sz="3400" b="1" dirty="0">
                <a:latin typeface="+mn-ea"/>
              </a:rPr>
              <a:t>proposal </a:t>
            </a:r>
            <a:endParaRPr lang="en-US" altLang="ko-KR" sz="3400" b="1" dirty="0" smtClean="0">
              <a:latin typeface="+mn-ea"/>
            </a:endParaRPr>
          </a:p>
          <a:p>
            <a:pPr algn="ctr"/>
            <a:r>
              <a:rPr lang="en-US" altLang="ko-KR" sz="3400" b="1" dirty="0" smtClean="0">
                <a:latin typeface="+mn-ea"/>
              </a:rPr>
              <a:t>for multiplex </a:t>
            </a:r>
            <a:r>
              <a:rPr lang="en-US" altLang="ko-KR" sz="3400" b="1" dirty="0">
                <a:latin typeface="+mn-ea"/>
              </a:rPr>
              <a:t>real-time PCR assay  </a:t>
            </a:r>
            <a:endParaRPr lang="ko-KR" altLang="en-US" sz="3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90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225497" y="3356992"/>
            <a:ext cx="8676000" cy="3201234"/>
          </a:xfrm>
          <a:prstGeom prst="roundRect">
            <a:avLst>
              <a:gd name="adj" fmla="val 283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ko-KR" altLang="en-US" b="1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4569" y="3501008"/>
            <a:ext cx="2592000" cy="2880320"/>
          </a:xfrm>
          <a:prstGeom prst="roundRect">
            <a:avLst>
              <a:gd name="adj" fmla="val 290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86193" y="3501008"/>
            <a:ext cx="2592000" cy="2880320"/>
          </a:xfrm>
          <a:prstGeom prst="roundRect">
            <a:avLst>
              <a:gd name="adj" fmla="val 290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56176" y="3501008"/>
            <a:ext cx="2592000" cy="2880320"/>
          </a:xfrm>
          <a:prstGeom prst="roundRect">
            <a:avLst>
              <a:gd name="adj" fmla="val 290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What is </a:t>
            </a:r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?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40634" y="1019854"/>
            <a:ext cx="8676000" cy="2265130"/>
          </a:xfrm>
          <a:prstGeom prst="roundRect">
            <a:avLst>
              <a:gd name="adj" fmla="val 351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silico</a:t>
            </a:r>
            <a:r>
              <a:rPr lang="ja-JP" altLang="en-US" b="1" i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を用いる</a:t>
            </a:r>
            <a:r>
              <a:rPr lang="ja-JP" altLang="en-US" b="1" i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当</a:t>
            </a:r>
            <a:r>
              <a:rPr lang="ja-JP" altLang="en-US" b="1" i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社技術基盤の</a:t>
            </a:r>
            <a:endParaRPr lang="en-US" altLang="ja-JP" b="1" i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multiplex real-time PCR assay</a:t>
            </a:r>
            <a:r>
              <a:rPr lang="ko-KR" altLang="en-US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開発及び供給</a:t>
            </a:r>
            <a:endParaRPr lang="en-US" altLang="ko-KR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ko-KR" altLang="en-US" b="1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24569" y="1916832"/>
            <a:ext cx="2592000" cy="1152128"/>
          </a:xfrm>
          <a:prstGeom prst="roundRect">
            <a:avLst>
              <a:gd name="adj" fmla="val 722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生物に関する全領域</a:t>
            </a:r>
            <a:endParaRPr lang="ko-KR" altLang="en-US" sz="1600" b="1" dirty="0">
              <a:solidFill>
                <a:schemeClr val="tx1"/>
              </a:solidFill>
              <a:latin typeface="Meiryo UI" panose="020B0604030504040204" pitchFamily="34" charset="-128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288033" y="1916832"/>
            <a:ext cx="2592000" cy="1152128"/>
          </a:xfrm>
          <a:prstGeom prst="roundRect">
            <a:avLst>
              <a:gd name="adj" fmla="val 722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デジタル自動試薬開発</a:t>
            </a:r>
            <a:endParaRPr lang="en-US" altLang="ko-KR" sz="1600" b="1" dirty="0" smtClean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156176" y="1916832"/>
            <a:ext cx="2592000" cy="1152128"/>
          </a:xfrm>
          <a:prstGeom prst="roundRect">
            <a:avLst>
              <a:gd name="adj" fmla="val 722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ko-KR" sz="1600" b="1" dirty="0" smtClean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最適製品の生産</a:t>
            </a:r>
            <a:endParaRPr lang="en-US" altLang="ko-KR" sz="1600" b="1" dirty="0" smtClean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4" name="아래쪽 화살표 43"/>
          <p:cNvSpPr/>
          <p:nvPr/>
        </p:nvSpPr>
        <p:spPr>
          <a:xfrm rot="5400000" flipV="1">
            <a:off x="2874597" y="2292481"/>
            <a:ext cx="664328" cy="478354"/>
          </a:xfrm>
          <a:prstGeom prst="downArrow">
            <a:avLst>
              <a:gd name="adj1" fmla="val 50000"/>
              <a:gd name="adj2" fmla="val 7027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5" name="아래쪽 화살표 44"/>
          <p:cNvSpPr/>
          <p:nvPr/>
        </p:nvSpPr>
        <p:spPr>
          <a:xfrm rot="5400000" flipV="1">
            <a:off x="5740883" y="2292481"/>
            <a:ext cx="664328" cy="478354"/>
          </a:xfrm>
          <a:prstGeom prst="downArrow">
            <a:avLst>
              <a:gd name="adj1" fmla="val 50000"/>
              <a:gd name="adj2" fmla="val 7027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41906" y="1722580"/>
            <a:ext cx="828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6754" y="3645024"/>
            <a:ext cx="2557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適用可能分野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動</a:t>
            </a: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物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植物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微生物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94" y="3645024"/>
            <a:ext cx="265395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による正確な性能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反応調整及び条件自動計算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反</a:t>
            </a: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応条件の一元化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by tolerance 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仮想実験による開発費の節減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開発人力の排除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試験材料の排除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アルゴリズムによる開発期間の短縮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マニュアル実験代替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737" y="3645024"/>
            <a:ext cx="23036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Oligo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mix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Primer</a:t>
            </a:r>
            <a:endParaRPr lang="en-US" altLang="ko-KR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Probe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Mater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mix</a:t>
            </a: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Enzyme</a:t>
            </a: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dNTP buffer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Manual </a:t>
            </a: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検査プロトコル、指</a:t>
            </a: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針書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540553" y="2086071"/>
            <a:ext cx="288032" cy="2880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393843" y="2086071"/>
            <a:ext cx="288032" cy="2880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271208" y="2086071"/>
            <a:ext cx="288032" cy="2880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lang="ko-KR" altLang="en-US" sz="1400" b="1" dirty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cxnSp>
        <p:nvCxnSpPr>
          <p:cNvPr id="5" name="직선 화살표 연결선 4"/>
          <p:cNvCxnSpPr>
            <a:stCxn id="31" idx="2"/>
            <a:endCxn id="16" idx="0"/>
          </p:cNvCxnSpPr>
          <p:nvPr/>
        </p:nvCxnSpPr>
        <p:spPr>
          <a:xfrm>
            <a:off x="1720569" y="3068960"/>
            <a:ext cx="0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2746" y="4974402"/>
            <a:ext cx="2775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□ 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適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用分野事例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ヒ</a:t>
            </a: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ト及び動植物の疾病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食加工品、農畜水産物の微生物汚染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原産地、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GMO</a:t>
            </a: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究明</a:t>
            </a:r>
            <a:endParaRPr lang="en-US" altLang="ko-K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150000"/>
              </a:lnSpc>
              <a:buFontTx/>
              <a:buChar char="-"/>
            </a:pPr>
            <a:r>
              <a:rPr lang="ja-JP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基礎科学研究分野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etc.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4552996" y="3068960"/>
            <a:ext cx="0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7416176" y="3068960"/>
            <a:ext cx="0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850" y="4462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8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87524" y="284514"/>
            <a:ext cx="8605651" cy="588202"/>
          </a:xfrm>
        </p:spPr>
        <p:txBody>
          <a:bodyPr/>
          <a:lstStyle/>
          <a:p>
            <a:r>
              <a:rPr lang="en-US" altLang="ko-KR" sz="2400" dirty="0" err="1"/>
              <a:t>SGsilico</a:t>
            </a:r>
            <a:r>
              <a:rPr lang="ko-KR" altLang="en-US" sz="2400" dirty="0" err="1"/>
              <a:t>生物系全領域</a:t>
            </a:r>
            <a:endParaRPr lang="ko-KR" altLang="en-US" sz="2400" dirty="0"/>
          </a:p>
        </p:txBody>
      </p:sp>
      <p:grpSp>
        <p:nvGrpSpPr>
          <p:cNvPr id="125" name="그룹 124"/>
          <p:cNvGrpSpPr/>
          <p:nvPr/>
        </p:nvGrpSpPr>
        <p:grpSpPr>
          <a:xfrm>
            <a:off x="1049338" y="1988841"/>
            <a:ext cx="7158039" cy="3407569"/>
            <a:chOff x="1085850" y="1401763"/>
            <a:chExt cx="7158038" cy="5041900"/>
          </a:xfrm>
        </p:grpSpPr>
        <p:sp>
          <p:nvSpPr>
            <p:cNvPr id="126" name="Oval 8"/>
            <p:cNvSpPr>
              <a:spLocks noChangeArrowheads="1"/>
            </p:cNvSpPr>
            <p:nvPr/>
          </p:nvSpPr>
          <p:spPr bwMode="auto">
            <a:xfrm>
              <a:off x="1085850" y="1471613"/>
              <a:ext cx="7158038" cy="4972050"/>
            </a:xfrm>
            <a:prstGeom prst="ellipse">
              <a:avLst/>
            </a:prstGeom>
            <a:gradFill rotWithShape="0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rgbClr val="4F7BD3">
                    <a:gamma/>
                    <a:tint val="9020"/>
                    <a:invGamma/>
                  </a:srgb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27" name="Oval 9"/>
            <p:cNvSpPr>
              <a:spLocks noChangeArrowheads="1"/>
            </p:cNvSpPr>
            <p:nvPr/>
          </p:nvSpPr>
          <p:spPr bwMode="auto">
            <a:xfrm>
              <a:off x="1116013" y="1403350"/>
              <a:ext cx="7091362" cy="4827588"/>
            </a:xfrm>
            <a:prstGeom prst="ellipse">
              <a:avLst/>
            </a:prstGeom>
            <a:solidFill>
              <a:srgbClr val="CEDA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28" name="Arc 10"/>
            <p:cNvSpPr>
              <a:spLocks/>
            </p:cNvSpPr>
            <p:nvPr/>
          </p:nvSpPr>
          <p:spPr bwMode="auto">
            <a:xfrm>
              <a:off x="4652963" y="1408113"/>
              <a:ext cx="3338512" cy="2428875"/>
            </a:xfrm>
            <a:custGeom>
              <a:avLst/>
              <a:gdLst>
                <a:gd name="G0" fmla="+- 39 0 0"/>
                <a:gd name="G1" fmla="+- 21600 0 0"/>
                <a:gd name="G2" fmla="+- 21600 0 0"/>
                <a:gd name="T0" fmla="*/ 0 w 20318"/>
                <a:gd name="T1" fmla="*/ 0 h 21600"/>
                <a:gd name="T2" fmla="*/ 20318 w 20318"/>
                <a:gd name="T3" fmla="*/ 14161 h 21600"/>
                <a:gd name="T4" fmla="*/ 39 w 203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18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9099" y="0"/>
                    <a:pt x="17197" y="5654"/>
                    <a:pt x="20317" y="14161"/>
                  </a:cubicBezTo>
                </a:path>
                <a:path w="20318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9099" y="0"/>
                    <a:pt x="17197" y="5654"/>
                    <a:pt x="20317" y="14161"/>
                  </a:cubicBezTo>
                  <a:lnTo>
                    <a:pt x="39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ko-KR" sz="1000">
                <a:latin typeface="+mn-ea"/>
              </a:endParaRPr>
            </a:p>
          </p:txBody>
        </p:sp>
        <p:sp>
          <p:nvSpPr>
            <p:cNvPr id="129" name="Arc 11"/>
            <p:cNvSpPr>
              <a:spLocks/>
            </p:cNvSpPr>
            <p:nvPr/>
          </p:nvSpPr>
          <p:spPr bwMode="auto">
            <a:xfrm>
              <a:off x="3805238" y="1401763"/>
              <a:ext cx="2105025" cy="2430462"/>
            </a:xfrm>
            <a:custGeom>
              <a:avLst/>
              <a:gdLst>
                <a:gd name="G0" fmla="+- 5186 0 0"/>
                <a:gd name="G1" fmla="+- 21600 0 0"/>
                <a:gd name="G2" fmla="+- 21600 0 0"/>
                <a:gd name="T0" fmla="*/ 0 w 12859"/>
                <a:gd name="T1" fmla="*/ 632 h 21600"/>
                <a:gd name="T2" fmla="*/ 12859 w 12859"/>
                <a:gd name="T3" fmla="*/ 1409 h 21600"/>
                <a:gd name="T4" fmla="*/ 5186 w 128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59" h="21600" fill="none" extrusionOk="0">
                  <a:moveTo>
                    <a:pt x="-1" y="631"/>
                  </a:moveTo>
                  <a:cubicBezTo>
                    <a:pt x="1696" y="212"/>
                    <a:pt x="3438" y="-1"/>
                    <a:pt x="5186" y="0"/>
                  </a:cubicBezTo>
                  <a:cubicBezTo>
                    <a:pt x="7807" y="0"/>
                    <a:pt x="10408" y="477"/>
                    <a:pt x="12859" y="1408"/>
                  </a:cubicBezTo>
                </a:path>
                <a:path w="12859" h="21600" stroke="0" extrusionOk="0">
                  <a:moveTo>
                    <a:pt x="-1" y="631"/>
                  </a:moveTo>
                  <a:cubicBezTo>
                    <a:pt x="1696" y="212"/>
                    <a:pt x="3438" y="-1"/>
                    <a:pt x="5186" y="0"/>
                  </a:cubicBezTo>
                  <a:cubicBezTo>
                    <a:pt x="7807" y="0"/>
                    <a:pt x="10408" y="477"/>
                    <a:pt x="12859" y="1408"/>
                  </a:cubicBezTo>
                  <a:lnTo>
                    <a:pt x="518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30" name="Arc 12"/>
            <p:cNvSpPr>
              <a:spLocks/>
            </p:cNvSpPr>
            <p:nvPr/>
          </p:nvSpPr>
          <p:spPr bwMode="auto">
            <a:xfrm flipV="1">
              <a:off x="4668838" y="2671763"/>
              <a:ext cx="3548062" cy="3273425"/>
            </a:xfrm>
            <a:custGeom>
              <a:avLst/>
              <a:gdLst>
                <a:gd name="G0" fmla="+- 0 0 0"/>
                <a:gd name="G1" fmla="+- 18843 0 0"/>
                <a:gd name="G2" fmla="+- 21600 0 0"/>
                <a:gd name="T0" fmla="*/ 10559 w 21600"/>
                <a:gd name="T1" fmla="*/ 0 h 29092"/>
                <a:gd name="T2" fmla="*/ 19014 w 21600"/>
                <a:gd name="T3" fmla="*/ 29092 h 29092"/>
                <a:gd name="T4" fmla="*/ 0 w 21600"/>
                <a:gd name="T5" fmla="*/ 18843 h 29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92" fill="none" extrusionOk="0">
                  <a:moveTo>
                    <a:pt x="10559" y="-1"/>
                  </a:moveTo>
                  <a:cubicBezTo>
                    <a:pt x="17377" y="3820"/>
                    <a:pt x="21600" y="11026"/>
                    <a:pt x="21600" y="18843"/>
                  </a:cubicBezTo>
                  <a:cubicBezTo>
                    <a:pt x="21600" y="22420"/>
                    <a:pt x="20711" y="25942"/>
                    <a:pt x="19013" y="29091"/>
                  </a:cubicBezTo>
                </a:path>
                <a:path w="21600" h="29092" stroke="0" extrusionOk="0">
                  <a:moveTo>
                    <a:pt x="10559" y="-1"/>
                  </a:moveTo>
                  <a:cubicBezTo>
                    <a:pt x="17377" y="3820"/>
                    <a:pt x="21600" y="11026"/>
                    <a:pt x="21600" y="18843"/>
                  </a:cubicBezTo>
                  <a:cubicBezTo>
                    <a:pt x="21600" y="22420"/>
                    <a:pt x="20711" y="25942"/>
                    <a:pt x="19013" y="29091"/>
                  </a:cubicBezTo>
                  <a:lnTo>
                    <a:pt x="0" y="188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31" name="Arc 13"/>
            <p:cNvSpPr>
              <a:spLocks/>
            </p:cNvSpPr>
            <p:nvPr/>
          </p:nvSpPr>
          <p:spPr bwMode="auto">
            <a:xfrm flipV="1">
              <a:off x="4652963" y="3843338"/>
              <a:ext cx="3298825" cy="2303462"/>
            </a:xfrm>
            <a:custGeom>
              <a:avLst/>
              <a:gdLst>
                <a:gd name="G0" fmla="+- 0 0 0"/>
                <a:gd name="G1" fmla="+- 20469 0 0"/>
                <a:gd name="G2" fmla="+- 21600 0 0"/>
                <a:gd name="T0" fmla="*/ 6899 w 20084"/>
                <a:gd name="T1" fmla="*/ 0 h 20469"/>
                <a:gd name="T2" fmla="*/ 20084 w 20084"/>
                <a:gd name="T3" fmla="*/ 12520 h 20469"/>
                <a:gd name="T4" fmla="*/ 0 w 20084"/>
                <a:gd name="T5" fmla="*/ 20469 h 20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4" h="20469" fill="none" extrusionOk="0">
                  <a:moveTo>
                    <a:pt x="6898" y="0"/>
                  </a:moveTo>
                  <a:cubicBezTo>
                    <a:pt x="12921" y="2030"/>
                    <a:pt x="17745" y="6610"/>
                    <a:pt x="20084" y="12519"/>
                  </a:cubicBezTo>
                </a:path>
                <a:path w="20084" h="20469" stroke="0" extrusionOk="0">
                  <a:moveTo>
                    <a:pt x="6898" y="0"/>
                  </a:moveTo>
                  <a:cubicBezTo>
                    <a:pt x="12921" y="2030"/>
                    <a:pt x="17745" y="6610"/>
                    <a:pt x="20084" y="12519"/>
                  </a:cubicBezTo>
                  <a:lnTo>
                    <a:pt x="0" y="204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32" name="Arc 14"/>
            <p:cNvSpPr>
              <a:spLocks/>
            </p:cNvSpPr>
            <p:nvPr/>
          </p:nvSpPr>
          <p:spPr bwMode="auto">
            <a:xfrm flipH="1">
              <a:off x="1103313" y="1403350"/>
              <a:ext cx="3554412" cy="3779838"/>
            </a:xfrm>
            <a:custGeom>
              <a:avLst/>
              <a:gdLst>
                <a:gd name="G0" fmla="+- 39 0 0"/>
                <a:gd name="G1" fmla="+- 21600 0 0"/>
                <a:gd name="G2" fmla="+- 21600 0 0"/>
                <a:gd name="T0" fmla="*/ 0 w 21639"/>
                <a:gd name="T1" fmla="*/ 0 h 33604"/>
                <a:gd name="T2" fmla="*/ 17996 w 21639"/>
                <a:gd name="T3" fmla="*/ 33604 h 33604"/>
                <a:gd name="T4" fmla="*/ 39 w 21639"/>
                <a:gd name="T5" fmla="*/ 21600 h 3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9" h="33604" fill="none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11968" y="0"/>
                    <a:pt x="21639" y="9670"/>
                    <a:pt x="21639" y="21600"/>
                  </a:cubicBezTo>
                  <a:cubicBezTo>
                    <a:pt x="21639" y="25873"/>
                    <a:pt x="20371" y="30051"/>
                    <a:pt x="17996" y="33604"/>
                  </a:cubicBezTo>
                </a:path>
                <a:path w="21639" h="33604" stroke="0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11968" y="0"/>
                    <a:pt x="21639" y="9670"/>
                    <a:pt x="21639" y="21600"/>
                  </a:cubicBezTo>
                  <a:cubicBezTo>
                    <a:pt x="21639" y="25873"/>
                    <a:pt x="20371" y="30051"/>
                    <a:pt x="17996" y="33604"/>
                  </a:cubicBezTo>
                  <a:lnTo>
                    <a:pt x="39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ko-KR" sz="1000">
                <a:latin typeface="+mn-ea"/>
              </a:endParaRPr>
            </a:p>
          </p:txBody>
        </p:sp>
        <p:sp>
          <p:nvSpPr>
            <p:cNvPr id="133" name="Arc 15"/>
            <p:cNvSpPr>
              <a:spLocks/>
            </p:cNvSpPr>
            <p:nvPr/>
          </p:nvSpPr>
          <p:spPr bwMode="auto">
            <a:xfrm flipH="1">
              <a:off x="1301750" y="1654175"/>
              <a:ext cx="3355975" cy="2179638"/>
            </a:xfrm>
            <a:custGeom>
              <a:avLst/>
              <a:gdLst>
                <a:gd name="G0" fmla="+- 0 0 0"/>
                <a:gd name="G1" fmla="+- 19350 0 0"/>
                <a:gd name="G2" fmla="+- 21600 0 0"/>
                <a:gd name="T0" fmla="*/ 9599 w 20416"/>
                <a:gd name="T1" fmla="*/ 0 h 19350"/>
                <a:gd name="T2" fmla="*/ 20416 w 20416"/>
                <a:gd name="T3" fmla="*/ 12297 h 19350"/>
                <a:gd name="T4" fmla="*/ 0 w 20416"/>
                <a:gd name="T5" fmla="*/ 19350 h 19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16" h="19350" fill="none" extrusionOk="0">
                  <a:moveTo>
                    <a:pt x="9598" y="0"/>
                  </a:moveTo>
                  <a:cubicBezTo>
                    <a:pt x="14679" y="2520"/>
                    <a:pt x="18564" y="6936"/>
                    <a:pt x="20416" y="12296"/>
                  </a:cubicBezTo>
                </a:path>
                <a:path w="20416" h="19350" stroke="0" extrusionOk="0">
                  <a:moveTo>
                    <a:pt x="9598" y="0"/>
                  </a:moveTo>
                  <a:cubicBezTo>
                    <a:pt x="14679" y="2520"/>
                    <a:pt x="18564" y="6936"/>
                    <a:pt x="20416" y="12296"/>
                  </a:cubicBezTo>
                  <a:lnTo>
                    <a:pt x="0" y="19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34" name="Arc 16"/>
            <p:cNvSpPr>
              <a:spLocks/>
            </p:cNvSpPr>
            <p:nvPr/>
          </p:nvSpPr>
          <p:spPr bwMode="auto">
            <a:xfrm flipH="1" flipV="1">
              <a:off x="1533525" y="3825875"/>
              <a:ext cx="3117850" cy="2428875"/>
            </a:xfrm>
            <a:custGeom>
              <a:avLst/>
              <a:gdLst>
                <a:gd name="G0" fmla="+- 39 0 0"/>
                <a:gd name="G1" fmla="+- 21600 0 0"/>
                <a:gd name="G2" fmla="+- 21600 0 0"/>
                <a:gd name="T0" fmla="*/ 0 w 18967"/>
                <a:gd name="T1" fmla="*/ 0 h 21600"/>
                <a:gd name="T2" fmla="*/ 18967 w 18967"/>
                <a:gd name="T3" fmla="*/ 11195 h 21600"/>
                <a:gd name="T4" fmla="*/ 39 w 1896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7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7918" y="0"/>
                    <a:pt x="15172" y="4290"/>
                    <a:pt x="18967" y="11194"/>
                  </a:cubicBezTo>
                </a:path>
                <a:path w="18967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39" y="0"/>
                  </a:cubicBezTo>
                  <a:cubicBezTo>
                    <a:pt x="7918" y="0"/>
                    <a:pt x="15172" y="4290"/>
                    <a:pt x="18967" y="11194"/>
                  </a:cubicBezTo>
                  <a:lnTo>
                    <a:pt x="39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  <p:sp>
          <p:nvSpPr>
            <p:cNvPr id="135" name="Arc 17"/>
            <p:cNvSpPr>
              <a:spLocks/>
            </p:cNvSpPr>
            <p:nvPr/>
          </p:nvSpPr>
          <p:spPr bwMode="auto">
            <a:xfrm flipH="1" flipV="1">
              <a:off x="3343275" y="3827463"/>
              <a:ext cx="2824163" cy="2430462"/>
            </a:xfrm>
            <a:custGeom>
              <a:avLst/>
              <a:gdLst>
                <a:gd name="G0" fmla="+- 9180 0 0"/>
                <a:gd name="G1" fmla="+- 21600 0 0"/>
                <a:gd name="G2" fmla="+- 21600 0 0"/>
                <a:gd name="T0" fmla="*/ 0 w 17179"/>
                <a:gd name="T1" fmla="*/ 2048 h 21600"/>
                <a:gd name="T2" fmla="*/ 17179 w 17179"/>
                <a:gd name="T3" fmla="*/ 1536 h 21600"/>
                <a:gd name="T4" fmla="*/ 9180 w 171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79" h="21600" fill="none" extrusionOk="0">
                  <a:moveTo>
                    <a:pt x="-1" y="2047"/>
                  </a:moveTo>
                  <a:cubicBezTo>
                    <a:pt x="2872" y="699"/>
                    <a:pt x="6006" y="-1"/>
                    <a:pt x="9180" y="0"/>
                  </a:cubicBezTo>
                  <a:cubicBezTo>
                    <a:pt x="11919" y="0"/>
                    <a:pt x="14634" y="521"/>
                    <a:pt x="17179" y="1535"/>
                  </a:cubicBezTo>
                </a:path>
                <a:path w="17179" h="21600" stroke="0" extrusionOk="0">
                  <a:moveTo>
                    <a:pt x="-1" y="2047"/>
                  </a:moveTo>
                  <a:cubicBezTo>
                    <a:pt x="2872" y="699"/>
                    <a:pt x="6006" y="-1"/>
                    <a:pt x="9180" y="0"/>
                  </a:cubicBezTo>
                  <a:cubicBezTo>
                    <a:pt x="11919" y="0"/>
                    <a:pt x="14634" y="521"/>
                    <a:pt x="17179" y="1535"/>
                  </a:cubicBezTo>
                  <a:lnTo>
                    <a:pt x="918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oval" w="sm" len="sm"/>
                  <a:tailEnd type="oval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100">
                <a:latin typeface="+mn-ea"/>
              </a:endParaRPr>
            </a:p>
          </p:txBody>
        </p:sp>
      </p:grpSp>
      <p:sp>
        <p:nvSpPr>
          <p:cNvPr id="136" name="타원 135"/>
          <p:cNvSpPr/>
          <p:nvPr/>
        </p:nvSpPr>
        <p:spPr>
          <a:xfrm>
            <a:off x="2987825" y="3076363"/>
            <a:ext cx="3134023" cy="11501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n-e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71054" y="3352541"/>
            <a:ext cx="32163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Molecular Diagnostics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w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ith </a:t>
            </a:r>
            <a:r>
              <a:rPr lang="en-US" altLang="ko-KR" b="1" dirty="0" err="1" smtClean="0">
                <a:solidFill>
                  <a:schemeClr val="bg1"/>
                </a:solidFill>
                <a:latin typeface="+mn-ea"/>
              </a:rPr>
              <a:t>SG</a:t>
            </a:r>
            <a:r>
              <a:rPr lang="en-US" altLang="ko-KR" b="1" i="1" dirty="0" err="1" smtClean="0">
                <a:solidFill>
                  <a:schemeClr val="bg1"/>
                </a:solidFill>
                <a:latin typeface="+mn-ea"/>
              </a:rPr>
              <a:t>silico</a:t>
            </a:r>
            <a:endParaRPr lang="en-US" altLang="ko-KR" b="1" i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29183" y="2799283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Human</a:t>
            </a:r>
            <a:endParaRPr lang="ko-KR" altLang="en-US" sz="16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300192" y="3445892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Plant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233435" y="4345359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Food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919736" y="2545159"/>
            <a:ext cx="1269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+mn-ea"/>
              </a:rPr>
              <a:t>Agriculture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637286" y="2799283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Animal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09567" y="3511208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Feed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685667" y="4047800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Fish</a:t>
            </a:r>
            <a:endParaRPr lang="ko-KR" altLang="en-US" sz="1600" b="1" dirty="0" smtClean="0">
              <a:latin typeface="+mn-e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99792" y="4134079"/>
            <a:ext cx="1048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Research</a:t>
            </a:r>
            <a:endParaRPr lang="ko-KR" altLang="en-US" sz="1600" b="1" dirty="0" smtClean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160" name="직선 연결선 159"/>
          <p:cNvCxnSpPr/>
          <p:nvPr/>
        </p:nvCxnSpPr>
        <p:spPr>
          <a:xfrm>
            <a:off x="5187414" y="4184193"/>
            <a:ext cx="2192724" cy="22767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>
            <a:off x="5617002" y="3789040"/>
            <a:ext cx="3276174" cy="6589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/>
          <p:nvPr/>
        </p:nvCxnSpPr>
        <p:spPr>
          <a:xfrm>
            <a:off x="1935656" y="1125538"/>
            <a:ext cx="2292613" cy="21239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>
            <a:off x="250824" y="2910544"/>
            <a:ext cx="2889332" cy="480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V="1">
            <a:off x="250824" y="3953343"/>
            <a:ext cx="3055938" cy="7912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 flipV="1">
            <a:off x="2250165" y="4184193"/>
            <a:ext cx="1888135" cy="2259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 flipH="1">
            <a:off x="4932040" y="1125538"/>
            <a:ext cx="1712807" cy="21239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flipH="1">
            <a:off x="5840936" y="2595677"/>
            <a:ext cx="3032727" cy="7245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그룹 254"/>
          <p:cNvGrpSpPr/>
          <p:nvPr/>
        </p:nvGrpSpPr>
        <p:grpSpPr>
          <a:xfrm>
            <a:off x="11693" y="964729"/>
            <a:ext cx="9041648" cy="5588261"/>
            <a:chOff x="11693" y="964729"/>
            <a:chExt cx="9041648" cy="5588261"/>
          </a:xfrm>
        </p:grpSpPr>
        <p:grpSp>
          <p:nvGrpSpPr>
            <p:cNvPr id="2063" name="그룹 2062"/>
            <p:cNvGrpSpPr/>
            <p:nvPr/>
          </p:nvGrpSpPr>
          <p:grpSpPr>
            <a:xfrm>
              <a:off x="11693" y="964729"/>
              <a:ext cx="9041648" cy="5588261"/>
              <a:chOff x="11693" y="964729"/>
              <a:chExt cx="9041648" cy="5588261"/>
            </a:xfrm>
          </p:grpSpPr>
          <p:grpSp>
            <p:nvGrpSpPr>
              <p:cNvPr id="2053" name="그룹 2052"/>
              <p:cNvGrpSpPr/>
              <p:nvPr/>
            </p:nvGrpSpPr>
            <p:grpSpPr>
              <a:xfrm>
                <a:off x="11693" y="964729"/>
                <a:ext cx="9041648" cy="5588261"/>
                <a:chOff x="11693" y="964729"/>
                <a:chExt cx="9041648" cy="5588261"/>
              </a:xfrm>
            </p:grpSpPr>
            <p:grpSp>
              <p:nvGrpSpPr>
                <p:cNvPr id="12" name="그룹 11"/>
                <p:cNvGrpSpPr/>
                <p:nvPr/>
              </p:nvGrpSpPr>
              <p:grpSpPr>
                <a:xfrm>
                  <a:off x="7884368" y="2060848"/>
                  <a:ext cx="1138453" cy="773709"/>
                  <a:chOff x="7884368" y="2060848"/>
                  <a:chExt cx="1138453" cy="773709"/>
                </a:xfrm>
              </p:grpSpPr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7884368" y="2060848"/>
                    <a:ext cx="1138453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rPr>
                      <a:t>Drug resistance</a:t>
                    </a:r>
                    <a:endParaRPr lang="en-US" altLang="ko-KR" sz="1000" b="1" dirty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endParaRPr>
                  </a:p>
                </p:txBody>
              </p:sp>
              <p:pic>
                <p:nvPicPr>
                  <p:cNvPr id="207" name="그림 206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56376" y="2356796"/>
                    <a:ext cx="650016" cy="477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51" name="그룹 2050"/>
                <p:cNvGrpSpPr/>
                <p:nvPr/>
              </p:nvGrpSpPr>
              <p:grpSpPr>
                <a:xfrm>
                  <a:off x="11693" y="964729"/>
                  <a:ext cx="9041648" cy="5588261"/>
                  <a:chOff x="11693" y="964729"/>
                  <a:chExt cx="9041648" cy="5588261"/>
                </a:xfrm>
              </p:grpSpPr>
              <p:pic>
                <p:nvPicPr>
                  <p:cNvPr id="151" name="그림 15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32224" y="4628286"/>
                    <a:ext cx="663760" cy="620336"/>
                  </a:xfrm>
                  <a:prstGeom prst="rect">
                    <a:avLst/>
                  </a:prstGeom>
                </p:spPr>
              </p:pic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181432" y="3717032"/>
                    <a:ext cx="146226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rPr>
                      <a:t>Meat </a:t>
                    </a:r>
                    <a:r>
                      <a: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rPr>
                      <a:t>and bone meal</a:t>
                    </a:r>
                  </a:p>
                </p:txBody>
              </p:sp>
              <p:pic>
                <p:nvPicPr>
                  <p:cNvPr id="189" name="그림 18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35677" y="5598986"/>
                    <a:ext cx="466479" cy="672084"/>
                  </a:xfrm>
                  <a:prstGeom prst="rect">
                    <a:avLst/>
                  </a:prstGeom>
                </p:spPr>
              </p:pic>
              <p:grpSp>
                <p:nvGrpSpPr>
                  <p:cNvPr id="248" name="그룹 247"/>
                  <p:cNvGrpSpPr/>
                  <p:nvPr/>
                </p:nvGrpSpPr>
                <p:grpSpPr>
                  <a:xfrm>
                    <a:off x="4217525" y="5698731"/>
                    <a:ext cx="1391455" cy="754170"/>
                    <a:chOff x="4217525" y="5698731"/>
                    <a:chExt cx="1391455" cy="754170"/>
                  </a:xfrm>
                </p:grpSpPr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4254122" y="6206680"/>
                      <a:ext cx="135485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Meat Identification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90" name="그림 18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17525" y="5698731"/>
                      <a:ext cx="762967" cy="53167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7" name="그룹 246"/>
                  <p:cNvGrpSpPr/>
                  <p:nvPr/>
                </p:nvGrpSpPr>
                <p:grpSpPr>
                  <a:xfrm>
                    <a:off x="2401138" y="5632768"/>
                    <a:ext cx="1401346" cy="820134"/>
                    <a:chOff x="2401138" y="5632768"/>
                    <a:chExt cx="1401346" cy="820134"/>
                  </a:xfrm>
                </p:grpSpPr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2401138" y="6206681"/>
                      <a:ext cx="14013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Spoilage Organisms</a:t>
                      </a:r>
                    </a:p>
                  </p:txBody>
                </p:sp>
                <p:pic>
                  <p:nvPicPr>
                    <p:cNvPr id="192" name="그림 19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31012" y="5632768"/>
                      <a:ext cx="680085" cy="60452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93" name="그림 192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29254" y="5236370"/>
                    <a:ext cx="718905" cy="630008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그룹 25"/>
                  <p:cNvGrpSpPr/>
                  <p:nvPr/>
                </p:nvGrpSpPr>
                <p:grpSpPr>
                  <a:xfrm>
                    <a:off x="1334052" y="2535484"/>
                    <a:ext cx="846258" cy="668227"/>
                    <a:chOff x="1334052" y="2535484"/>
                    <a:chExt cx="846258" cy="668227"/>
                  </a:xfrm>
                </p:grpSpPr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1334052" y="2535484"/>
                      <a:ext cx="84510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Prevention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94" name="그림 193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45012" y="2710489"/>
                      <a:ext cx="535298" cy="49322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95" name="그림 19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5968" y="2376026"/>
                    <a:ext cx="681676" cy="546542"/>
                  </a:xfrm>
                  <a:prstGeom prst="rect">
                    <a:avLst/>
                  </a:prstGeom>
                </p:spPr>
              </p:pic>
              <p:pic>
                <p:nvPicPr>
                  <p:cNvPr id="198" name="그림 19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9159" y="2564562"/>
                    <a:ext cx="429524" cy="477545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그룹 22"/>
                  <p:cNvGrpSpPr/>
                  <p:nvPr/>
                </p:nvGrpSpPr>
                <p:grpSpPr>
                  <a:xfrm>
                    <a:off x="166794" y="1441228"/>
                    <a:ext cx="661727" cy="907890"/>
                    <a:chOff x="166794" y="1441228"/>
                    <a:chExt cx="661727" cy="907890"/>
                  </a:xfrm>
                </p:grpSpPr>
                <p:sp>
                  <p:nvSpPr>
                    <p:cNvPr id="176" name="TextBox 175"/>
                    <p:cNvSpPr txBox="1"/>
                    <p:nvPr/>
                  </p:nvSpPr>
                  <p:spPr>
                    <a:xfrm>
                      <a:off x="166794" y="2102897"/>
                      <a:ext cx="6543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Lineage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99" name="그림 19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8219" y="1441228"/>
                      <a:ext cx="560302" cy="61598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그룹 23"/>
                  <p:cNvGrpSpPr/>
                  <p:nvPr/>
                </p:nvGrpSpPr>
                <p:grpSpPr>
                  <a:xfrm>
                    <a:off x="736980" y="1450318"/>
                    <a:ext cx="1492716" cy="948710"/>
                    <a:chOff x="736980" y="1450318"/>
                    <a:chExt cx="1492716" cy="948710"/>
                  </a:xfrm>
                </p:grpSpPr>
                <p:sp>
                  <p:nvSpPr>
                    <p:cNvPr id="181" name="TextBox 180"/>
                    <p:cNvSpPr txBox="1"/>
                    <p:nvPr/>
                  </p:nvSpPr>
                  <p:spPr>
                    <a:xfrm>
                      <a:off x="736980" y="1450318"/>
                      <a:ext cx="149271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Species Identification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96" name="그림 19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44465" y="1808961"/>
                      <a:ext cx="379153" cy="4013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0" name="그림 199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949416" y="1780992"/>
                      <a:ext cx="694494" cy="61803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2" name="그룹 21"/>
                  <p:cNvGrpSpPr/>
                  <p:nvPr/>
                </p:nvGrpSpPr>
                <p:grpSpPr>
                  <a:xfrm>
                    <a:off x="161948" y="964729"/>
                    <a:ext cx="1658937" cy="496580"/>
                    <a:chOff x="161948" y="964729"/>
                    <a:chExt cx="1658937" cy="496580"/>
                  </a:xfrm>
                </p:grpSpPr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161948" y="1041850"/>
                      <a:ext cx="90762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Quarantine </a:t>
                      </a:r>
                      <a:endParaRPr lang="ko-KR" alt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01" name="그림 200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40324" y="964729"/>
                      <a:ext cx="480561" cy="49658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0" name="그룹 249"/>
                  <p:cNvGrpSpPr/>
                  <p:nvPr/>
                </p:nvGrpSpPr>
                <p:grpSpPr>
                  <a:xfrm>
                    <a:off x="4970468" y="5390954"/>
                    <a:ext cx="1537078" cy="667906"/>
                    <a:chOff x="4970468" y="5390954"/>
                    <a:chExt cx="1537078" cy="667906"/>
                  </a:xfrm>
                </p:grpSpPr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5024448" y="5812639"/>
                      <a:ext cx="148309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Foodborne pathogen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03" name="그림 202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70468" y="5390954"/>
                      <a:ext cx="915535" cy="50161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4" name="그림 203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62821" y="4920789"/>
                    <a:ext cx="392999" cy="321089"/>
                  </a:xfrm>
                  <a:prstGeom prst="rect">
                    <a:avLst/>
                  </a:prstGeom>
                </p:spPr>
              </p:pic>
              <p:grpSp>
                <p:nvGrpSpPr>
                  <p:cNvPr id="245" name="그룹 244"/>
                  <p:cNvGrpSpPr/>
                  <p:nvPr/>
                </p:nvGrpSpPr>
                <p:grpSpPr>
                  <a:xfrm>
                    <a:off x="4099629" y="4796966"/>
                    <a:ext cx="1916868" cy="646657"/>
                    <a:chOff x="4099629" y="4796966"/>
                    <a:chExt cx="1916868" cy="646657"/>
                  </a:xfrm>
                </p:grpSpPr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4327612" y="5197402"/>
                      <a:ext cx="75373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Allergens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91" name="그림 190"/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99629" y="4914402"/>
                      <a:ext cx="657785" cy="39945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5" name="그림 204"/>
                    <p:cNvPicPr>
                      <a:picLocks noChangeAspect="1"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1096" y="4796966"/>
                      <a:ext cx="375401" cy="43940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" name="그룹 12"/>
                  <p:cNvGrpSpPr/>
                  <p:nvPr/>
                </p:nvGrpSpPr>
                <p:grpSpPr>
                  <a:xfrm>
                    <a:off x="8118765" y="1052736"/>
                    <a:ext cx="772888" cy="808875"/>
                    <a:chOff x="8118765" y="1052736"/>
                    <a:chExt cx="772888" cy="808875"/>
                  </a:xfrm>
                </p:grpSpPr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8234076" y="1052736"/>
                      <a:ext cx="64152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Cancer 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06" name="그림 205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18765" y="1310617"/>
                      <a:ext cx="772888" cy="55099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9" name="그룹 8"/>
                  <p:cNvGrpSpPr/>
                  <p:nvPr/>
                </p:nvGrpSpPr>
                <p:grpSpPr>
                  <a:xfrm>
                    <a:off x="5613835" y="1709197"/>
                    <a:ext cx="1243008" cy="892615"/>
                    <a:chOff x="5613835" y="1709197"/>
                    <a:chExt cx="1243008" cy="892615"/>
                  </a:xfrm>
                </p:grpSpPr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5613835" y="2355591"/>
                      <a:ext cx="118494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Blood Screening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08" name="그림 207"/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955868" y="1709197"/>
                      <a:ext cx="900975" cy="74031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9" name="그림 208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1865" y="6050897"/>
                    <a:ext cx="620713" cy="477472"/>
                  </a:xfrm>
                  <a:prstGeom prst="rect">
                    <a:avLst/>
                  </a:prstGeom>
                </p:spPr>
              </p:pic>
              <p:pic>
                <p:nvPicPr>
                  <p:cNvPr id="210" name="그림 209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02156" y="5414037"/>
                    <a:ext cx="480856" cy="372141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그룹 24"/>
                  <p:cNvGrpSpPr/>
                  <p:nvPr/>
                </p:nvGrpSpPr>
                <p:grpSpPr>
                  <a:xfrm>
                    <a:off x="1587210" y="1839662"/>
                    <a:ext cx="1457898" cy="663344"/>
                    <a:chOff x="1587210" y="1839662"/>
                    <a:chExt cx="1457898" cy="663344"/>
                  </a:xfrm>
                </p:grpSpPr>
                <p:pic>
                  <p:nvPicPr>
                    <p:cNvPr id="197" name="그림 196"/>
                    <p:cNvPicPr>
                      <a:picLocks noChangeAspect="1"/>
                    </p:cNvPicPr>
                    <p:nvPr/>
                  </p:nvPicPr>
                  <p:blipFill>
                    <a:blip r:embed="rId2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33770" y="1839662"/>
                      <a:ext cx="594482" cy="59448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2" name="그림 201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87210" y="2142838"/>
                      <a:ext cx="216557" cy="34868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2" name="TextBox 211"/>
                    <p:cNvSpPr txBox="1"/>
                    <p:nvPr/>
                  </p:nvSpPr>
                  <p:spPr>
                    <a:xfrm>
                      <a:off x="1768797" y="2256785"/>
                      <a:ext cx="127631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Infectious disease</a:t>
                      </a:r>
                    </a:p>
                  </p:txBody>
                </p:sp>
              </p:grpSp>
              <p:pic>
                <p:nvPicPr>
                  <p:cNvPr id="214" name="그림 213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28797" y="1065208"/>
                    <a:ext cx="717137" cy="352365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그룹 18"/>
                  <p:cNvGrpSpPr/>
                  <p:nvPr/>
                </p:nvGrpSpPr>
                <p:grpSpPr>
                  <a:xfrm>
                    <a:off x="3618344" y="1059491"/>
                    <a:ext cx="1141197" cy="671514"/>
                    <a:chOff x="3618344" y="1059491"/>
                    <a:chExt cx="1141197" cy="671514"/>
                  </a:xfrm>
                </p:grpSpPr>
                <p:sp>
                  <p:nvSpPr>
                    <p:cNvPr id="185" name="TextBox 184"/>
                    <p:cNvSpPr txBox="1"/>
                    <p:nvPr/>
                  </p:nvSpPr>
                  <p:spPr>
                    <a:xfrm>
                      <a:off x="3851920" y="1484784"/>
                      <a:ext cx="90762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Quarantine </a:t>
                      </a:r>
                      <a:endParaRPr lang="ko-KR" alt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16" name="그림 215"/>
                    <p:cNvPicPr>
                      <a:picLocks noChangeAspect="1"/>
                    </p:cNvPicPr>
                    <p:nvPr/>
                  </p:nvPicPr>
                  <p:blipFill>
                    <a:blip r:embed="rId2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18344" y="1256025"/>
                      <a:ext cx="456284" cy="3264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7" name="그림 216"/>
                    <p:cNvPicPr>
                      <a:picLocks noChangeAspect="1"/>
                    </p:cNvPicPr>
                    <p:nvPr/>
                  </p:nvPicPr>
                  <p:blipFill>
                    <a:blip r:embed="rId2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11472" y="1059491"/>
                      <a:ext cx="338077" cy="33958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18" name="그림 217"/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6606" y="985085"/>
                    <a:ext cx="429061" cy="375428"/>
                  </a:xfrm>
                  <a:prstGeom prst="rect">
                    <a:avLst/>
                  </a:prstGeom>
                </p:spPr>
              </p:pic>
              <p:grpSp>
                <p:nvGrpSpPr>
                  <p:cNvPr id="2050" name="그룹 2049"/>
                  <p:cNvGrpSpPr/>
                  <p:nvPr/>
                </p:nvGrpSpPr>
                <p:grpSpPr>
                  <a:xfrm>
                    <a:off x="7255089" y="5855397"/>
                    <a:ext cx="1607495" cy="537985"/>
                    <a:chOff x="7255089" y="5855397"/>
                    <a:chExt cx="1607495" cy="537985"/>
                  </a:xfrm>
                </p:grpSpPr>
                <p:sp>
                  <p:nvSpPr>
                    <p:cNvPr id="186" name="TextBox 185"/>
                    <p:cNvSpPr txBox="1"/>
                    <p:nvPr/>
                  </p:nvSpPr>
                  <p:spPr>
                    <a:xfrm>
                      <a:off x="7954963" y="6147161"/>
                      <a:ext cx="90762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Quarantine </a:t>
                      </a:r>
                      <a:endParaRPr lang="ko-KR" alt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21" name="그림 220"/>
                    <p:cNvPicPr>
                      <a:picLocks noChangeAspect="1"/>
                    </p:cNvPicPr>
                    <p:nvPr/>
                  </p:nvPicPr>
                  <p:blipFill>
                    <a:blip r:embed="rId2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55089" y="5855397"/>
                      <a:ext cx="730040" cy="51975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049" name="그룹 2048"/>
                  <p:cNvGrpSpPr/>
                  <p:nvPr/>
                </p:nvGrpSpPr>
                <p:grpSpPr>
                  <a:xfrm>
                    <a:off x="6771401" y="4692072"/>
                    <a:ext cx="1823123" cy="1061853"/>
                    <a:chOff x="6771401" y="4692072"/>
                    <a:chExt cx="1823123" cy="1061853"/>
                  </a:xfrm>
                </p:grpSpPr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6771401" y="5507704"/>
                      <a:ext cx="127631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Infectious disease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grpSp>
                  <p:nvGrpSpPr>
                    <p:cNvPr id="8" name="그룹 7"/>
                    <p:cNvGrpSpPr/>
                    <p:nvPr/>
                  </p:nvGrpSpPr>
                  <p:grpSpPr>
                    <a:xfrm>
                      <a:off x="7643007" y="4692072"/>
                      <a:ext cx="951517" cy="991604"/>
                      <a:chOff x="7643007" y="4692072"/>
                      <a:chExt cx="951517" cy="991604"/>
                    </a:xfrm>
                  </p:grpSpPr>
                  <p:pic>
                    <p:nvPicPr>
                      <p:cNvPr id="223" name="그림 222"/>
                      <p:cNvPicPr>
                        <a:picLocks noChangeAspect="1"/>
                      </p:cNvPicPr>
                      <p:nvPr/>
                    </p:nvPicPr>
                    <p:blipFill>
                      <a:blip r:embed="rId30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641478">
                        <a:off x="7643007" y="4926854"/>
                        <a:ext cx="951517" cy="75682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4" name="그림 223"/>
                      <p:cNvPicPr>
                        <a:picLocks noChangeAspect="1"/>
                      </p:cNvPicPr>
                      <p:nvPr/>
                    </p:nvPicPr>
                    <p:blipFill>
                      <a:blip r:embed="rId30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3830397">
                        <a:off x="7606185" y="4789420"/>
                        <a:ext cx="951517" cy="756822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2048" name="그룹 2047"/>
                  <p:cNvGrpSpPr/>
                  <p:nvPr/>
                </p:nvGrpSpPr>
                <p:grpSpPr>
                  <a:xfrm>
                    <a:off x="671575" y="2257121"/>
                    <a:ext cx="8227855" cy="3109575"/>
                    <a:chOff x="671575" y="2257121"/>
                    <a:chExt cx="8227855" cy="3109575"/>
                  </a:xfrm>
                </p:grpSpPr>
                <p:sp>
                  <p:nvSpPr>
                    <p:cNvPr id="183" name="TextBox 182"/>
                    <p:cNvSpPr txBox="1"/>
                    <p:nvPr/>
                  </p:nvSpPr>
                  <p:spPr>
                    <a:xfrm>
                      <a:off x="6293888" y="4509152"/>
                      <a:ext cx="149271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Species Identification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25" name="그림 224"/>
                    <p:cNvPicPr>
                      <a:picLocks noChangeAspect="1"/>
                    </p:cNvPicPr>
                    <p:nvPr/>
                  </p:nvPicPr>
                  <p:blipFill>
                    <a:blip r:embed="rId3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44847" y="4901360"/>
                      <a:ext cx="735291" cy="46533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2" name="TextBox 221"/>
                    <p:cNvSpPr txBox="1"/>
                    <p:nvPr/>
                  </p:nvSpPr>
                  <p:spPr>
                    <a:xfrm>
                      <a:off x="7983795" y="4761832"/>
                      <a:ext cx="91563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Origin mark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256" name="TextBox 255"/>
                    <p:cNvSpPr txBox="1"/>
                    <p:nvPr/>
                  </p:nvSpPr>
                  <p:spPr>
                    <a:xfrm>
                      <a:off x="4099629" y="2257121"/>
                      <a:ext cx="91563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Origin mark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257" name="TextBox 256"/>
                    <p:cNvSpPr txBox="1"/>
                    <p:nvPr/>
                  </p:nvSpPr>
                  <p:spPr>
                    <a:xfrm>
                      <a:off x="671575" y="3983661"/>
                      <a:ext cx="91563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Origin mark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</p:grp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6578882" y="1041849"/>
                    <a:ext cx="127631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rPr>
                      <a:t>Infectious disease</a:t>
                    </a:r>
                    <a:endParaRPr lang="en-US" altLang="ko-KR" sz="1000" b="1" dirty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endParaRPr>
                  </a:p>
                </p:txBody>
              </p:sp>
              <p:grpSp>
                <p:nvGrpSpPr>
                  <p:cNvPr id="28" name="그룹 27"/>
                  <p:cNvGrpSpPr/>
                  <p:nvPr/>
                </p:nvGrpSpPr>
                <p:grpSpPr>
                  <a:xfrm>
                    <a:off x="128193" y="4008282"/>
                    <a:ext cx="906682" cy="531035"/>
                    <a:chOff x="128193" y="4008282"/>
                    <a:chExt cx="906682" cy="531035"/>
                  </a:xfrm>
                </p:grpSpPr>
                <p:sp>
                  <p:nvSpPr>
                    <p:cNvPr id="178" name="TextBox 177"/>
                    <p:cNvSpPr txBox="1"/>
                    <p:nvPr/>
                  </p:nvSpPr>
                  <p:spPr>
                    <a:xfrm>
                      <a:off x="157712" y="4293096"/>
                      <a:ext cx="87716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Mixed feed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27" name="그림 226"/>
                    <p:cNvPicPr>
                      <a:picLocks noChangeAspect="1"/>
                    </p:cNvPicPr>
                    <p:nvPr/>
                  </p:nvPicPr>
                  <p:blipFill>
                    <a:blip r:embed="rId3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8193" y="4008282"/>
                      <a:ext cx="679657" cy="35182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" name="그룹 16"/>
                  <p:cNvGrpSpPr/>
                  <p:nvPr/>
                </p:nvGrpSpPr>
                <p:grpSpPr>
                  <a:xfrm>
                    <a:off x="3008911" y="1842100"/>
                    <a:ext cx="2571201" cy="637987"/>
                    <a:chOff x="3008911" y="1842100"/>
                    <a:chExt cx="2571201" cy="637987"/>
                  </a:xfrm>
                </p:grpSpPr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3008911" y="1902191"/>
                      <a:ext cx="79701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Vegetable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15" name="그림 214"/>
                    <p:cNvPicPr>
                      <a:picLocks noChangeAspect="1"/>
                    </p:cNvPicPr>
                    <p:nvPr/>
                  </p:nvPicPr>
                  <p:blipFill>
                    <a:blip r:embed="rId3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72820" y="2247661"/>
                      <a:ext cx="373666" cy="23242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9" name="그림 218"/>
                    <p:cNvPicPr>
                      <a:picLocks noChangeAspect="1"/>
                    </p:cNvPicPr>
                    <p:nvPr/>
                  </p:nvPicPr>
                  <p:blipFill>
                    <a:blip r:embed="rId3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7774" y="2122983"/>
                      <a:ext cx="402338" cy="34634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0" name="그림 219"/>
                    <p:cNvPicPr>
                      <a:picLocks noChangeAspect="1"/>
                    </p:cNvPicPr>
                    <p:nvPr/>
                  </p:nvPicPr>
                  <p:blipFill>
                    <a:blip r:embed="rId3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67322" y="1859966"/>
                      <a:ext cx="413170" cy="4033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8" name="그림 227"/>
                    <p:cNvPicPr>
                      <a:picLocks noChangeAspect="1"/>
                    </p:cNvPicPr>
                    <p:nvPr/>
                  </p:nvPicPr>
                  <p:blipFill>
                    <a:blip r:embed="rId3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73165" y="1842100"/>
                      <a:ext cx="623232" cy="35980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0" name="그룹 19"/>
                  <p:cNvGrpSpPr/>
                  <p:nvPr/>
                </p:nvGrpSpPr>
                <p:grpSpPr>
                  <a:xfrm>
                    <a:off x="2665028" y="1018910"/>
                    <a:ext cx="1088565" cy="852993"/>
                    <a:chOff x="2665028" y="1018910"/>
                    <a:chExt cx="1088565" cy="852993"/>
                  </a:xfrm>
                </p:grpSpPr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203848" y="1018910"/>
                      <a:ext cx="46519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Fruit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11" name="그림 210"/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65028" y="1461308"/>
                      <a:ext cx="599519" cy="38782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9" name="그림 228"/>
                    <p:cNvPicPr>
                      <a:picLocks noChangeAspect="1"/>
                    </p:cNvPicPr>
                    <p:nvPr/>
                  </p:nvPicPr>
                  <p:blipFill>
                    <a:blip r:embed="rId3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216611" y="1540918"/>
                      <a:ext cx="536982" cy="33098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30" name="그림 229"/>
                  <p:cNvPicPr>
                    <a:picLocks noChangeAspect="1"/>
                  </p:cNvPicPr>
                  <p:nvPr/>
                </p:nvPicPr>
                <p:blipFill>
                  <a:blip r:embed="rId3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83109" y="5565463"/>
                    <a:ext cx="870232" cy="649610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그룹 26"/>
                  <p:cNvGrpSpPr/>
                  <p:nvPr/>
                </p:nvGrpSpPr>
                <p:grpSpPr>
                  <a:xfrm>
                    <a:off x="195869" y="2933909"/>
                    <a:ext cx="910162" cy="853118"/>
                    <a:chOff x="195869" y="2933909"/>
                    <a:chExt cx="910162" cy="853118"/>
                  </a:xfrm>
                </p:grpSpPr>
                <p:sp>
                  <p:nvSpPr>
                    <p:cNvPr id="179" name="TextBox 178"/>
                    <p:cNvSpPr txBox="1"/>
                    <p:nvPr/>
                  </p:nvSpPr>
                  <p:spPr>
                    <a:xfrm>
                      <a:off x="195869" y="2933909"/>
                      <a:ext cx="76335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Fish meal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grpSp>
                  <p:nvGrpSpPr>
                    <p:cNvPr id="5" name="그룹 4"/>
                    <p:cNvGrpSpPr/>
                    <p:nvPr/>
                  </p:nvGrpSpPr>
                  <p:grpSpPr>
                    <a:xfrm>
                      <a:off x="243308" y="3203711"/>
                      <a:ext cx="862723" cy="583316"/>
                      <a:chOff x="243308" y="3203711"/>
                      <a:chExt cx="862723" cy="583316"/>
                    </a:xfrm>
                  </p:grpSpPr>
                  <p:pic>
                    <p:nvPicPr>
                      <p:cNvPr id="231" name="그림 230"/>
                      <p:cNvPicPr>
                        <a:picLocks noChangeAspect="1"/>
                      </p:cNvPicPr>
                      <p:nvPr/>
                    </p:nvPicPr>
                    <p:blipFill>
                      <a:blip r:embed="rId4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3308" y="3203711"/>
                        <a:ext cx="360773" cy="55833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2" name="그림 231"/>
                      <p:cNvPicPr>
                        <a:picLocks noChangeAspect="1"/>
                      </p:cNvPicPr>
                      <p:nvPr/>
                    </p:nvPicPr>
                    <p:blipFill>
                      <a:blip r:embed="rId4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8692" y="3475908"/>
                        <a:ext cx="617339" cy="311119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" name="그룹 2"/>
                  <p:cNvGrpSpPr/>
                  <p:nvPr/>
                </p:nvGrpSpPr>
                <p:grpSpPr>
                  <a:xfrm>
                    <a:off x="1350108" y="3866252"/>
                    <a:ext cx="916503" cy="571719"/>
                    <a:chOff x="1350108" y="3866252"/>
                    <a:chExt cx="916503" cy="571719"/>
                  </a:xfrm>
                </p:grpSpPr>
                <p:pic>
                  <p:nvPicPr>
                    <p:cNvPr id="233" name="그림 232"/>
                    <p:cNvPicPr>
                      <a:picLocks noChangeAspect="1"/>
                    </p:cNvPicPr>
                    <p:nvPr/>
                  </p:nvPicPr>
                  <p:blipFill>
                    <a:blip r:embed="rId4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03767" y="3866252"/>
                      <a:ext cx="462844" cy="46610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5" name="그림 234"/>
                    <p:cNvPicPr>
                      <a:picLocks noChangeAspect="1"/>
                    </p:cNvPicPr>
                    <p:nvPr/>
                  </p:nvPicPr>
                  <p:blipFill>
                    <a:blip r:embed="rId4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0108" y="4015075"/>
                      <a:ext cx="585548" cy="42289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" name="그룹 1"/>
                  <p:cNvGrpSpPr/>
                  <p:nvPr/>
                </p:nvGrpSpPr>
                <p:grpSpPr>
                  <a:xfrm>
                    <a:off x="1239741" y="3196271"/>
                    <a:ext cx="672920" cy="561949"/>
                    <a:chOff x="1239741" y="3196271"/>
                    <a:chExt cx="672920" cy="561949"/>
                  </a:xfrm>
                </p:grpSpPr>
                <p:pic>
                  <p:nvPicPr>
                    <p:cNvPr id="234" name="그림 233"/>
                    <p:cNvPicPr>
                      <a:picLocks noChangeAspect="1"/>
                    </p:cNvPicPr>
                    <p:nvPr/>
                  </p:nvPicPr>
                  <p:blipFill>
                    <a:blip r:embed="rId4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39741" y="3196271"/>
                      <a:ext cx="350598" cy="5483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6" name="그림 235"/>
                    <p:cNvPicPr>
                      <a:picLocks noChangeAspect="1"/>
                    </p:cNvPicPr>
                    <p:nvPr/>
                  </p:nvPicPr>
                  <p:blipFill>
                    <a:blip r:embed="rId4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03663" y="3390610"/>
                      <a:ext cx="508998" cy="36761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" name="그룹 20"/>
                  <p:cNvGrpSpPr/>
                  <p:nvPr/>
                </p:nvGrpSpPr>
                <p:grpSpPr>
                  <a:xfrm>
                    <a:off x="2051720" y="989693"/>
                    <a:ext cx="1152917" cy="647097"/>
                    <a:chOff x="2051720" y="989693"/>
                    <a:chExt cx="1152917" cy="647097"/>
                  </a:xfrm>
                </p:grpSpPr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2051720" y="989693"/>
                      <a:ext cx="50045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GMO</a:t>
                      </a:r>
                      <a:endParaRPr lang="ko-KR" alt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38" name="그림 237"/>
                    <p:cNvPicPr>
                      <a:picLocks noChangeAspect="1"/>
                    </p:cNvPicPr>
                    <p:nvPr/>
                  </p:nvPicPr>
                  <p:blipFill>
                    <a:blip r:embed="rId4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55943" y="1256025"/>
                      <a:ext cx="424119" cy="3807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9" name="그림 238"/>
                    <p:cNvPicPr>
                      <a:picLocks noChangeAspect="1"/>
                    </p:cNvPicPr>
                    <p:nvPr/>
                  </p:nvPicPr>
                  <p:blipFill>
                    <a:blip r:embed="rId4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65028" y="999277"/>
                      <a:ext cx="539609" cy="42748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" name="그룹 17"/>
                  <p:cNvGrpSpPr/>
                  <p:nvPr/>
                </p:nvGrpSpPr>
                <p:grpSpPr>
                  <a:xfrm>
                    <a:off x="4599008" y="1136620"/>
                    <a:ext cx="1477572" cy="852220"/>
                    <a:chOff x="4599008" y="1136620"/>
                    <a:chExt cx="1477572" cy="852220"/>
                  </a:xfrm>
                </p:grpSpPr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5226667" y="1307420"/>
                      <a:ext cx="84991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Field crops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13" name="그림 212"/>
                    <p:cNvPicPr>
                      <a:picLocks noChangeAspect="1"/>
                    </p:cNvPicPr>
                    <p:nvPr/>
                  </p:nvPicPr>
                  <p:blipFill>
                    <a:blip r:embed="rId4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13224" y="1653587"/>
                      <a:ext cx="498936" cy="33525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0" name="그림 239"/>
                    <p:cNvPicPr>
                      <a:picLocks noChangeAspect="1"/>
                    </p:cNvPicPr>
                    <p:nvPr/>
                  </p:nvPicPr>
                  <p:blipFill>
                    <a:blip r:embed="rId4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99008" y="1136620"/>
                      <a:ext cx="473324" cy="4192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1" name="그림 240"/>
                    <p:cNvPicPr>
                      <a:picLocks noChangeAspect="1"/>
                    </p:cNvPicPr>
                    <p:nvPr/>
                  </p:nvPicPr>
                  <p:blipFill>
                    <a:blip r:embed="rId5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43361" y="1532567"/>
                      <a:ext cx="453527" cy="42291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" name="그룹 14"/>
                  <p:cNvGrpSpPr/>
                  <p:nvPr/>
                </p:nvGrpSpPr>
                <p:grpSpPr>
                  <a:xfrm>
                    <a:off x="6835531" y="2852850"/>
                    <a:ext cx="1496163" cy="1345332"/>
                    <a:chOff x="6835531" y="2852850"/>
                    <a:chExt cx="1496163" cy="1345332"/>
                  </a:xfrm>
                </p:grpSpPr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7055383" y="3707298"/>
                      <a:ext cx="127631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Infectious disease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37" name="그림 236"/>
                    <p:cNvPicPr>
                      <a:picLocks noChangeAspect="1"/>
                    </p:cNvPicPr>
                    <p:nvPr/>
                  </p:nvPicPr>
                  <p:blipFill>
                    <a:blip r:embed="rId5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42907" y="2852850"/>
                      <a:ext cx="542532" cy="5227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2" name="그림 241"/>
                    <p:cNvPicPr>
                      <a:picLocks noChangeAspect="1"/>
                    </p:cNvPicPr>
                    <p:nvPr/>
                  </p:nvPicPr>
                  <p:blipFill>
                    <a:blip r:embed="rId5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531" y="3679069"/>
                      <a:ext cx="417028" cy="51911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그룹 15"/>
                  <p:cNvGrpSpPr/>
                  <p:nvPr/>
                </p:nvGrpSpPr>
                <p:grpSpPr>
                  <a:xfrm>
                    <a:off x="7615123" y="2779966"/>
                    <a:ext cx="1304270" cy="992455"/>
                    <a:chOff x="7615123" y="2779966"/>
                    <a:chExt cx="1304270" cy="992455"/>
                  </a:xfrm>
                </p:grpSpPr>
                <p:sp>
                  <p:nvSpPr>
                    <p:cNvPr id="187" name="TextBox 186"/>
                    <p:cNvSpPr txBox="1"/>
                    <p:nvPr/>
                  </p:nvSpPr>
                  <p:spPr>
                    <a:xfrm>
                      <a:off x="7945068" y="2779966"/>
                      <a:ext cx="90762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Quarantine </a:t>
                      </a:r>
                      <a:endParaRPr lang="ko-KR" altLang="en-US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43" name="그림 242"/>
                    <p:cNvPicPr>
                      <a:picLocks noChangeAspect="1"/>
                    </p:cNvPicPr>
                    <p:nvPr/>
                  </p:nvPicPr>
                  <p:blipFill>
                    <a:blip r:embed="rId5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615123" y="3128628"/>
                      <a:ext cx="670130" cy="64379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그림 147"/>
                    <p:cNvPicPr>
                      <a:picLocks noChangeAspect="1"/>
                    </p:cNvPicPr>
                    <p:nvPr/>
                  </p:nvPicPr>
                  <p:blipFill>
                    <a:blip r:embed="rId5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51627" y="3227189"/>
                      <a:ext cx="567766" cy="49287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9" name="그림 148"/>
                  <p:cNvPicPr>
                    <a:picLocks noChangeAspect="1"/>
                  </p:cNvPicPr>
                  <p:nvPr/>
                </p:nvPicPr>
                <p:blipFill>
                  <a:blip r:embed="rId5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35271" y="3943430"/>
                    <a:ext cx="849278" cy="566185"/>
                  </a:xfrm>
                  <a:prstGeom prst="rect">
                    <a:avLst/>
                  </a:prstGeom>
                </p:spPr>
              </p:pic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416131" y="6306769"/>
                    <a:ext cx="84350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rPr>
                      <a:t>Apoptosis </a:t>
                    </a:r>
                    <a:endParaRPr lang="en-US" altLang="ko-KR" sz="1000" b="1" dirty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endParaRPr>
                  </a:p>
                </p:txBody>
              </p:sp>
              <p:grpSp>
                <p:nvGrpSpPr>
                  <p:cNvPr id="30" name="그룹 29"/>
                  <p:cNvGrpSpPr/>
                  <p:nvPr/>
                </p:nvGrpSpPr>
                <p:grpSpPr>
                  <a:xfrm>
                    <a:off x="774292" y="5206895"/>
                    <a:ext cx="1777886" cy="1318965"/>
                    <a:chOff x="774292" y="5206895"/>
                    <a:chExt cx="1777886" cy="1318965"/>
                  </a:xfrm>
                </p:grpSpPr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774292" y="5706667"/>
                      <a:ext cx="748923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Signaling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46" name="그림 245"/>
                    <p:cNvPicPr>
                      <a:picLocks noChangeAspect="1"/>
                    </p:cNvPicPr>
                    <p:nvPr/>
                  </p:nvPicPr>
                  <p:blipFill>
                    <a:blip r:embed="rId5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02179" y="5206895"/>
                      <a:ext cx="1149999" cy="1318965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51" name="그림 250"/>
                  <p:cNvPicPr>
                    <a:picLocks noChangeAspect="1"/>
                  </p:cNvPicPr>
                  <p:nvPr/>
                </p:nvPicPr>
                <p:blipFill rotWithShape="1">
                  <a:blip r:embed="rId5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1128"/>
                  <a:stretch/>
                </p:blipFill>
                <p:spPr>
                  <a:xfrm>
                    <a:off x="216053" y="4581128"/>
                    <a:ext cx="889978" cy="720837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1693" y="5291426"/>
                    <a:ext cx="985989" cy="728542"/>
                    <a:chOff x="11693" y="5291426"/>
                    <a:chExt cx="985989" cy="728542"/>
                  </a:xfrm>
                </p:grpSpPr>
                <p:pic>
                  <p:nvPicPr>
                    <p:cNvPr id="252" name="그림 251"/>
                    <p:cNvPicPr>
                      <a:picLocks noChangeAspect="1"/>
                    </p:cNvPicPr>
                    <p:nvPr/>
                  </p:nvPicPr>
                  <p:blipFill>
                    <a:blip r:embed="rId58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21618" y="5291426"/>
                      <a:ext cx="576064" cy="3989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52" name="Picture 4" descr="http://www.taconic.com/images/ncr-nude-spontaneous-mutant-mouse-model.jpg">
                      <a:hlinkClick r:id="rId59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693" y="5377494"/>
                      <a:ext cx="753805" cy="64247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244" name="그룹 243"/>
                  <p:cNvGrpSpPr/>
                  <p:nvPr/>
                </p:nvGrpSpPr>
                <p:grpSpPr>
                  <a:xfrm>
                    <a:off x="1912661" y="4407096"/>
                    <a:ext cx="1242148" cy="908075"/>
                    <a:chOff x="1912661" y="4407096"/>
                    <a:chExt cx="1242148" cy="908075"/>
                  </a:xfrm>
                </p:grpSpPr>
                <p:sp>
                  <p:nvSpPr>
                    <p:cNvPr id="260" name="TextBox 259"/>
                    <p:cNvSpPr txBox="1"/>
                    <p:nvPr/>
                  </p:nvSpPr>
                  <p:spPr>
                    <a:xfrm>
                      <a:off x="2075667" y="5068950"/>
                      <a:ext cx="107914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Differentiation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253" name="그림 252"/>
                    <p:cNvPicPr>
                      <a:picLocks noChangeAspect="1"/>
                    </p:cNvPicPr>
                    <p:nvPr/>
                  </p:nvPicPr>
                  <p:blipFill>
                    <a:blip r:embed="rId6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12661" y="4407096"/>
                      <a:ext cx="1096250" cy="7094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그룹 28"/>
                  <p:cNvGrpSpPr/>
                  <p:nvPr/>
                </p:nvGrpSpPr>
                <p:grpSpPr>
                  <a:xfrm>
                    <a:off x="1043608" y="4365104"/>
                    <a:ext cx="1008112" cy="867463"/>
                    <a:chOff x="1043608" y="4365104"/>
                    <a:chExt cx="1008112" cy="867463"/>
                  </a:xfrm>
                </p:grpSpPr>
                <p:sp>
                  <p:nvSpPr>
                    <p:cNvPr id="259" name="TextBox 258"/>
                    <p:cNvSpPr txBox="1"/>
                    <p:nvPr/>
                  </p:nvSpPr>
                  <p:spPr>
                    <a:xfrm>
                      <a:off x="1136085" y="4986346"/>
                      <a:ext cx="91563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Embryology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grpSp>
                  <p:nvGrpSpPr>
                    <p:cNvPr id="6" name="그룹 5"/>
                    <p:cNvGrpSpPr/>
                    <p:nvPr/>
                  </p:nvGrpSpPr>
                  <p:grpSpPr>
                    <a:xfrm>
                      <a:off x="1043608" y="4365104"/>
                      <a:ext cx="640912" cy="620744"/>
                      <a:chOff x="1043608" y="4365104"/>
                      <a:chExt cx="640912" cy="620744"/>
                    </a:xfrm>
                  </p:grpSpPr>
                  <p:pic>
                    <p:nvPicPr>
                      <p:cNvPr id="254" name="그림 253"/>
                      <p:cNvPicPr>
                        <a:picLocks noChangeAspect="1"/>
                      </p:cNvPicPr>
                      <p:nvPr/>
                    </p:nvPicPr>
                    <p:blipFill>
                      <a:blip r:embed="rId6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6200000">
                        <a:off x="1048356" y="4360356"/>
                        <a:ext cx="451052" cy="46054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8" name="그림 257"/>
                      <p:cNvPicPr>
                        <a:picLocks noChangeAspect="1"/>
                      </p:cNvPicPr>
                      <p:nvPr/>
                    </p:nvPicPr>
                    <p:blipFill>
                      <a:blip r:embed="rId63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4">
                                <a14:imgEffect>
                                  <a14:colorTemperature colorTemp="112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rot="18154594">
                        <a:off x="1341562" y="4642891"/>
                        <a:ext cx="339385" cy="3465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1" name="그룹 10"/>
                  <p:cNvGrpSpPr/>
                  <p:nvPr/>
                </p:nvGrpSpPr>
                <p:grpSpPr>
                  <a:xfrm>
                    <a:off x="6445670" y="2317181"/>
                    <a:ext cx="1270815" cy="611392"/>
                    <a:chOff x="6445670" y="2317181"/>
                    <a:chExt cx="1270815" cy="611392"/>
                  </a:xfrm>
                </p:grpSpPr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6445670" y="2682352"/>
                      <a:ext cx="11336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</a:rPr>
                        <a:t>Genetic disease</a:t>
                      </a:r>
                      <a:endParaRPr lang="en-US" altLang="ko-KR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</a:endParaRPr>
                    </a:p>
                  </p:txBody>
                </p:sp>
                <p:pic>
                  <p:nvPicPr>
                    <p:cNvPr id="10" name="그림 9"/>
                    <p:cNvPicPr>
                      <a:picLocks noChangeAspect="1"/>
                    </p:cNvPicPr>
                    <p:nvPr/>
                  </p:nvPicPr>
                  <p:blipFill>
                    <a:blip r:embed="rId6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11660" y="2317181"/>
                      <a:ext cx="504825" cy="433388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2062" name="그룹 2061"/>
              <p:cNvGrpSpPr/>
              <p:nvPr/>
            </p:nvGrpSpPr>
            <p:grpSpPr>
              <a:xfrm>
                <a:off x="6226892" y="1250966"/>
                <a:ext cx="2077476" cy="1431386"/>
                <a:chOff x="6226892" y="1250966"/>
                <a:chExt cx="2077476" cy="1431386"/>
              </a:xfrm>
            </p:grpSpPr>
            <p:pic>
              <p:nvPicPr>
                <p:cNvPr id="2054" name="그림 2053"/>
                <p:cNvPicPr>
                  <a:picLocks noChangeAspect="1"/>
                </p:cNvPicPr>
                <p:nvPr/>
              </p:nvPicPr>
              <p:blipFill>
                <a:blip r:embed="rId6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644" y="1298957"/>
                  <a:ext cx="597773" cy="1383395"/>
                </a:xfrm>
                <a:prstGeom prst="rect">
                  <a:avLst/>
                </a:prstGeom>
              </p:spPr>
            </p:pic>
            <p:pic>
              <p:nvPicPr>
                <p:cNvPr id="2055" name="그림 2054"/>
                <p:cNvPicPr>
                  <a:picLocks noChangeAspect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2542" y="1949626"/>
                  <a:ext cx="387992" cy="383231"/>
                </a:xfrm>
                <a:prstGeom prst="rect">
                  <a:avLst/>
                </a:prstGeom>
              </p:spPr>
            </p:pic>
            <p:pic>
              <p:nvPicPr>
                <p:cNvPr id="2056" name="그림 2055"/>
                <p:cNvPicPr>
                  <a:picLocks noChangeAspect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9470" y="2097899"/>
                  <a:ext cx="395133" cy="380851"/>
                </a:xfrm>
                <a:prstGeom prst="rect">
                  <a:avLst/>
                </a:prstGeom>
              </p:spPr>
            </p:pic>
            <p:pic>
              <p:nvPicPr>
                <p:cNvPr id="2057" name="그림 2056"/>
                <p:cNvPicPr>
                  <a:picLocks noChangeAspect="1"/>
                </p:cNvPicPr>
                <p:nvPr/>
              </p:nvPicPr>
              <p:blipFill>
                <a:blip r:embed="rId6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2321" y="1405497"/>
                  <a:ext cx="393943" cy="403464"/>
                </a:xfrm>
                <a:prstGeom prst="rect">
                  <a:avLst/>
                </a:prstGeom>
              </p:spPr>
            </p:pic>
            <p:pic>
              <p:nvPicPr>
                <p:cNvPr id="2058" name="그림 2057"/>
                <p:cNvPicPr>
                  <a:picLocks noChangeAspect="1"/>
                </p:cNvPicPr>
                <p:nvPr/>
              </p:nvPicPr>
              <p:blipFill>
                <a:blip r:embed="rId7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5547" y="1664815"/>
                  <a:ext cx="389182" cy="414175"/>
                </a:xfrm>
                <a:prstGeom prst="rect">
                  <a:avLst/>
                </a:prstGeom>
              </p:spPr>
            </p:pic>
            <p:pic>
              <p:nvPicPr>
                <p:cNvPr id="2059" name="그림 2058"/>
                <p:cNvPicPr>
                  <a:picLocks noChangeAspect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8336" y="1250966"/>
                  <a:ext cx="401084" cy="398704"/>
                </a:xfrm>
                <a:prstGeom prst="rect">
                  <a:avLst/>
                </a:prstGeom>
              </p:spPr>
            </p:pic>
            <p:pic>
              <p:nvPicPr>
                <p:cNvPr id="2060" name="그림 2059"/>
                <p:cNvPicPr>
                  <a:picLocks noChangeAspect="1"/>
                </p:cNvPicPr>
                <p:nvPr/>
              </p:nvPicPr>
              <p:blipFill>
                <a:blip r:embed="rId7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6892" y="1360513"/>
                  <a:ext cx="403928" cy="427398"/>
                </a:xfrm>
                <a:prstGeom prst="rect">
                  <a:avLst/>
                </a:prstGeom>
              </p:spPr>
            </p:pic>
            <p:pic>
              <p:nvPicPr>
                <p:cNvPr id="2061" name="그림 2060"/>
                <p:cNvPicPr>
                  <a:picLocks noChangeAspect="1"/>
                </p:cNvPicPr>
                <p:nvPr/>
              </p:nvPicPr>
              <p:blipFill>
                <a:blip r:embed="rId7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9518" y="1649386"/>
                  <a:ext cx="444850" cy="42116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6" name="그림 225"/>
            <p:cNvPicPr>
              <a:picLocks noChangeAspect="1"/>
            </p:cNvPicPr>
            <p:nvPr/>
          </p:nvPicPr>
          <p:blipFill rotWithShape="1"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" t="26187" r="4328" b="21314"/>
            <a:stretch/>
          </p:blipFill>
          <p:spPr>
            <a:xfrm>
              <a:off x="236603" y="6046040"/>
              <a:ext cx="1169074" cy="253776"/>
            </a:xfrm>
            <a:prstGeom prst="rect">
              <a:avLst/>
            </a:prstGeom>
          </p:spPr>
        </p:pic>
      </p:grpSp>
      <p:sp>
        <p:nvSpPr>
          <p:cNvPr id="182" name="TextBox 181"/>
          <p:cNvSpPr txBox="1"/>
          <p:nvPr/>
        </p:nvSpPr>
        <p:spPr>
          <a:xfrm>
            <a:off x="323850" y="44624"/>
            <a:ext cx="143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+mn-ea"/>
              </a:rPr>
              <a:t>SGsilico</a:t>
            </a:r>
            <a:r>
              <a:rPr lang="en-US" altLang="ko-KR" sz="1200" b="1" dirty="0" smtClean="0">
                <a:latin typeface="+mn-ea"/>
              </a:rPr>
              <a:t> proposal</a:t>
            </a:r>
            <a:endParaRPr lang="ko-KR" altLang="en-US" sz="1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3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"/>
          <p:cNvSpPr/>
          <p:nvPr/>
        </p:nvSpPr>
        <p:spPr>
          <a:xfrm rot="16200000">
            <a:off x="3344942" y="-2311794"/>
            <a:ext cx="2452492" cy="9613600"/>
          </a:xfrm>
          <a:prstGeom prst="blockArc">
            <a:avLst>
              <a:gd name="adj1" fmla="val 10800000"/>
              <a:gd name="adj2" fmla="val 10690809"/>
              <a:gd name="adj3" fmla="val 9124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Meiryo UI" panose="020B0604030504040204" pitchFamily="34" charset="-128"/>
            </a:endParaRPr>
          </a:p>
        </p:txBody>
      </p:sp>
      <p:sp>
        <p:nvSpPr>
          <p:cNvPr id="23" name="사다리꼴 22"/>
          <p:cNvSpPr/>
          <p:nvPr/>
        </p:nvSpPr>
        <p:spPr>
          <a:xfrm>
            <a:off x="605707" y="4437112"/>
            <a:ext cx="7923695" cy="596480"/>
          </a:xfrm>
          <a:prstGeom prst="trapezoid">
            <a:avLst>
              <a:gd name="adj" fmla="val 473131"/>
            </a:avLst>
          </a:prstGeom>
          <a:gradFill flip="none" rotWithShape="1">
            <a:gsLst>
              <a:gs pos="0">
                <a:srgbClr val="4F656D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87524" y="284514"/>
            <a:ext cx="8605651" cy="588202"/>
          </a:xfrm>
        </p:spPr>
        <p:txBody>
          <a:bodyPr/>
          <a:lstStyle/>
          <a:p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デジタル自動試薬の開発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2376" y="5033592"/>
            <a:ext cx="2772795" cy="1347736"/>
          </a:xfrm>
          <a:prstGeom prst="roundRect">
            <a:avLst>
              <a:gd name="adj" fmla="val 6710"/>
            </a:avLst>
          </a:prstGeom>
          <a:solidFill>
            <a:srgbClr val="4F6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による正確な性能</a:t>
            </a:r>
          </a:p>
          <a:p>
            <a:pPr indent="-185737">
              <a:lnSpc>
                <a:spcPct val="200000"/>
              </a:lnSpc>
              <a:buFontTx/>
              <a:buChar char="-"/>
            </a:pPr>
            <a:r>
              <a:rPr lang="ko-KR" altLang="en-US" sz="1200" b="1" dirty="0" err="1">
                <a:solidFill>
                  <a:schemeClr val="bg1"/>
                </a:solidFill>
                <a:latin typeface="Meiryo UI" panose="020B0604030504040204" pitchFamily="34" charset="-128"/>
              </a:rPr>
              <a:t>反応調整及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び</a:t>
            </a:r>
            <a:r>
              <a:rPr lang="ko-KR" altLang="en-US" sz="1200" b="1" dirty="0">
                <a:solidFill>
                  <a:schemeClr val="bg1"/>
                </a:solidFill>
                <a:latin typeface="Meiryo UI" panose="020B0604030504040204" pitchFamily="34" charset="-128"/>
              </a:rPr>
              <a:t>条件自動計算</a:t>
            </a:r>
          </a:p>
          <a:p>
            <a:pPr indent="-185737">
              <a:lnSpc>
                <a:spcPct val="200000"/>
              </a:lnSpc>
              <a:buFontTx/>
              <a:buChar char="-"/>
            </a:pPr>
            <a:r>
              <a:rPr lang="ko-KR" altLang="en-US" sz="1200" b="1" dirty="0">
                <a:solidFill>
                  <a:schemeClr val="bg1"/>
                </a:solidFill>
                <a:latin typeface="Meiryo UI" panose="020B0604030504040204" pitchFamily="34" charset="-128"/>
              </a:rPr>
              <a:t>反応条件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ko-KR" altLang="en-US" sz="1200" b="1" dirty="0">
                <a:solidFill>
                  <a:schemeClr val="bg1"/>
                </a:solidFill>
                <a:latin typeface="Meiryo UI" panose="020B0604030504040204" pitchFamily="34" charset="-128"/>
              </a:rPr>
              <a:t>一元化 </a:t>
            </a:r>
            <a:r>
              <a:rPr lang="en-US" altLang="ko-KR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by tolerance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53726" y="5033592"/>
            <a:ext cx="2772795" cy="1347736"/>
          </a:xfrm>
          <a:prstGeom prst="roundRect">
            <a:avLst>
              <a:gd name="adj" fmla="val 6710"/>
            </a:avLst>
          </a:prstGeom>
          <a:solidFill>
            <a:srgbClr val="4F6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仮想実験による開発費の節減</a:t>
            </a:r>
          </a:p>
          <a:p>
            <a:pPr lvl="0" indent="-185737" algn="ctr">
              <a:lnSpc>
                <a:spcPct val="200000"/>
              </a:lnSpc>
              <a:buFontTx/>
              <a:buChar char="-"/>
            </a:pP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人件費の排除</a:t>
            </a:r>
            <a:endParaRPr lang="en-US" altLang="ko-KR" sz="12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indent="-185737" algn="ctr">
              <a:lnSpc>
                <a:spcPct val="200000"/>
              </a:lnSpc>
              <a:buFontTx/>
              <a:buChar char="-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材料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費の排除</a:t>
            </a:r>
            <a:endParaRPr lang="en-US" altLang="ko-KR" sz="12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052087" y="5033592"/>
            <a:ext cx="2772795" cy="1347736"/>
          </a:xfrm>
          <a:prstGeom prst="roundRect">
            <a:avLst>
              <a:gd name="adj" fmla="val 6710"/>
            </a:avLst>
          </a:prstGeom>
          <a:solidFill>
            <a:srgbClr val="4F6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アルゴリズムによる開発期間の短縮</a:t>
            </a:r>
            <a:endParaRPr lang="en-US" altLang="ko-KR" sz="16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200000"/>
              </a:lnSpc>
              <a:buFontTx/>
              <a:buChar char="-"/>
            </a:pP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マニュアル試験段階の縮小</a:t>
            </a:r>
            <a:endParaRPr lang="en-US" altLang="ko-KR" sz="12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46088" lvl="1" indent="-174625">
              <a:lnSpc>
                <a:spcPct val="200000"/>
              </a:lnSpc>
              <a:buFontTx/>
              <a:buChar char="-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早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い処理速度</a:t>
            </a:r>
            <a:endParaRPr lang="en-US" altLang="ko-KR" sz="12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322623" y="1424452"/>
            <a:ext cx="8732893" cy="2076556"/>
            <a:chOff x="311745" y="1382641"/>
            <a:chExt cx="8732893" cy="2076556"/>
          </a:xfrm>
        </p:grpSpPr>
        <p:sp>
          <p:nvSpPr>
            <p:cNvPr id="74" name="TextBox 73"/>
            <p:cNvSpPr txBox="1"/>
            <p:nvPr/>
          </p:nvSpPr>
          <p:spPr>
            <a:xfrm>
              <a:off x="1526283" y="3082608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5576" y="2924944"/>
              <a:ext cx="2255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. 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Target sequence alignment 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2290" y="2745462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64672" y="3212976"/>
              <a:ext cx="14782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. </a:t>
              </a:r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Target 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gene </a:t>
              </a:r>
              <a:r>
                <a:rPr lang="ja-JP" altLang="en-US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選択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1745" y="2591087"/>
              <a:ext cx="12121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5. Oligo </a:t>
              </a:r>
              <a:r>
                <a:rPr lang="en-US" altLang="ja-JP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Design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29443" y="2371895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41189" y="2187448"/>
              <a:ext cx="1282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7. Oligo design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5006" y="2006794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38251" y="1831176"/>
              <a:ext cx="1069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9.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99794" y="1683031"/>
              <a:ext cx="17416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10.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感度・特異度分析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30856" y="1543144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11.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615211" y="1399128"/>
              <a:ext cx="1136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12. Oligo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注文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622248" y="1530370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13. </a:t>
              </a:r>
              <a:r>
                <a:rPr lang="en-US" altLang="ko-KR" sz="1000" b="1" dirty="0" err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  <a:p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38388" y="1382641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14. </a:t>
              </a:r>
              <a:r>
                <a:rPr lang="en-US" altLang="ko-KR" sz="1000" b="1" dirty="0" err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28633" y="1530363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15.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 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66871" y="1440072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16.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57684" y="1589172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358552" y="1543144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18.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58552" y="1666254"/>
              <a:ext cx="12105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……………………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86131" y="3181442"/>
              <a:ext cx="1863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67. Multi TOM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特異度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test 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12360" y="2079679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744214" y="2490371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888552" y="2313401"/>
              <a:ext cx="1156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2. </a:t>
              </a:r>
              <a:r>
                <a:rPr lang="en-US" altLang="ko-KR" sz="1000" b="1" dirty="0" err="1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oooo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19929" y="2655557"/>
              <a:ext cx="16097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4. Oligo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濃度調整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22306" y="2841807"/>
              <a:ext cx="16498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5.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最終 </a:t>
              </a:r>
              <a:r>
                <a:rPr lang="en-US" altLang="ja-JP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Oligo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濃度決定</a:t>
              </a:r>
              <a:endParaRPr lang="ko-KR" altLang="en-US" sz="1000" b="1" dirty="0" smtClean="0">
                <a:solidFill>
                  <a:prstClr val="black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56176" y="3024830"/>
              <a:ext cx="18053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66. Multi TOM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感度 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856791" y="1855571"/>
              <a:ext cx="1720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5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3. Multi OM </a:t>
              </a:r>
              <a:r>
                <a:rPr lang="ja-JP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感度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 Test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Meiryo UI" panose="020B0604030504040204" pitchFamily="34" charset="-128"/>
                </a:rPr>
                <a:t> </a:t>
              </a: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65" y="2321005"/>
            <a:ext cx="3981542" cy="281978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00404" y="299695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err="1">
                <a:solidFill>
                  <a:srgbClr val="C0504D">
                    <a:lumMod val="75000"/>
                  </a:srgb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b="1" i="1" dirty="0" err="1">
                <a:solidFill>
                  <a:srgbClr val="C0504D">
                    <a:lumMod val="75000"/>
                  </a:srgb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endParaRPr lang="ko-KR" altLang="en-US" dirty="0">
              <a:solidFill>
                <a:srgbClr val="C0504D">
                  <a:lumMod val="75000"/>
                </a:srgbClr>
              </a:solidFill>
              <a:latin typeface="Meiryo UI" panose="020B0604030504040204" pitchFamily="34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3850" y="4462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1702354" y="2314548"/>
            <a:ext cx="5730399" cy="688768"/>
            <a:chOff x="1698171" y="2327564"/>
            <a:chExt cx="5730399" cy="688768"/>
          </a:xfrm>
        </p:grpSpPr>
        <p:sp>
          <p:nvSpPr>
            <p:cNvPr id="79" name="자유형 78"/>
            <p:cNvSpPr/>
            <p:nvPr/>
          </p:nvSpPr>
          <p:spPr>
            <a:xfrm>
              <a:off x="1698171" y="2327564"/>
              <a:ext cx="1745673" cy="688768"/>
            </a:xfrm>
            <a:custGeom>
              <a:avLst/>
              <a:gdLst>
                <a:gd name="connsiteX0" fmla="*/ 0 w 1745673"/>
                <a:gd name="connsiteY0" fmla="*/ 0 h 688768"/>
                <a:gd name="connsiteX1" fmla="*/ 0 w 1745673"/>
                <a:gd name="connsiteY1" fmla="*/ 249381 h 688768"/>
                <a:gd name="connsiteX2" fmla="*/ 1745673 w 1745673"/>
                <a:gd name="connsiteY2" fmla="*/ 688768 h 68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673" h="688768">
                  <a:moveTo>
                    <a:pt x="0" y="0"/>
                  </a:moveTo>
                  <a:lnTo>
                    <a:pt x="0" y="249381"/>
                  </a:lnTo>
                  <a:lnTo>
                    <a:pt x="1745673" y="688768"/>
                  </a:lnTo>
                </a:path>
              </a:pathLst>
            </a:custGeom>
            <a:noFill/>
            <a:ln w="19050">
              <a:solidFill>
                <a:srgbClr val="4F65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80" name="자유형 79"/>
            <p:cNvSpPr/>
            <p:nvPr/>
          </p:nvSpPr>
          <p:spPr>
            <a:xfrm flipH="1">
              <a:off x="5682897" y="2327564"/>
              <a:ext cx="1745673" cy="688768"/>
            </a:xfrm>
            <a:custGeom>
              <a:avLst/>
              <a:gdLst>
                <a:gd name="connsiteX0" fmla="*/ 0 w 1745673"/>
                <a:gd name="connsiteY0" fmla="*/ 0 h 688768"/>
                <a:gd name="connsiteX1" fmla="*/ 0 w 1745673"/>
                <a:gd name="connsiteY1" fmla="*/ 249381 h 688768"/>
                <a:gd name="connsiteX2" fmla="*/ 1745673 w 1745673"/>
                <a:gd name="connsiteY2" fmla="*/ 688768 h 68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673" h="688768">
                  <a:moveTo>
                    <a:pt x="0" y="0"/>
                  </a:moveTo>
                  <a:lnTo>
                    <a:pt x="0" y="249381"/>
                  </a:lnTo>
                  <a:lnTo>
                    <a:pt x="1745673" y="688768"/>
                  </a:lnTo>
                </a:path>
              </a:pathLst>
            </a:custGeom>
            <a:noFill/>
            <a:ln w="19050">
              <a:solidFill>
                <a:srgbClr val="4F65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cxnSp>
          <p:nvCxnSpPr>
            <p:cNvPr id="81" name="직선 연결선 80"/>
            <p:cNvCxnSpPr/>
            <p:nvPr/>
          </p:nvCxnSpPr>
          <p:spPr>
            <a:xfrm>
              <a:off x="4576014" y="2347147"/>
              <a:ext cx="0" cy="108000"/>
            </a:xfrm>
            <a:prstGeom prst="line">
              <a:avLst/>
            </a:prstGeom>
            <a:ln w="19050">
              <a:solidFill>
                <a:srgbClr val="4F65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직사각형 81"/>
          <p:cNvSpPr/>
          <p:nvPr/>
        </p:nvSpPr>
        <p:spPr>
          <a:xfrm>
            <a:off x="1253174" y="1803455"/>
            <a:ext cx="100219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prstClr val="black"/>
                </a:solidFill>
                <a:latin typeface="Meiryo UI" panose="020B0604030504040204" pitchFamily="34" charset="-128"/>
              </a:rPr>
              <a:t>開発人力</a:t>
            </a:r>
            <a:endParaRPr lang="en-US" altLang="ko-KR" sz="1600" b="1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7044625" y="1775132"/>
            <a:ext cx="100540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開発材料</a:t>
            </a:r>
            <a:endParaRPr lang="en-US" altLang="ko-KR" sz="1600" b="1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043292" y="1712864"/>
            <a:ext cx="100219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prstClr val="black"/>
                </a:solidFill>
                <a:latin typeface="Meiryo UI" panose="020B0604030504040204" pitchFamily="34" charset="-128"/>
              </a:rPr>
              <a:t>開発仮定</a:t>
            </a:r>
            <a:endParaRPr lang="en-US" altLang="ko-KR" sz="1600" b="1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8" y="1127747"/>
            <a:ext cx="746215" cy="701948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" y="1127747"/>
            <a:ext cx="695624" cy="714596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51" y="1127747"/>
            <a:ext cx="771510" cy="701948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60" y="1127747"/>
            <a:ext cx="695624" cy="70827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11866"/>
            <a:ext cx="534894" cy="589112"/>
          </a:xfrm>
          <a:prstGeom prst="rect">
            <a:avLst/>
          </a:prstGeom>
        </p:spPr>
      </p:pic>
      <p:pic>
        <p:nvPicPr>
          <p:cNvPr id="118" name="그림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81" y="1095089"/>
            <a:ext cx="506510" cy="756000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87" y="1068937"/>
            <a:ext cx="484607" cy="792000"/>
          </a:xfrm>
          <a:prstGeom prst="rect">
            <a:avLst/>
          </a:prstGeom>
        </p:spPr>
      </p:pic>
      <p:pic>
        <p:nvPicPr>
          <p:cNvPr id="126" name="그림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25" y="1122373"/>
            <a:ext cx="514805" cy="756000"/>
          </a:xfrm>
          <a:prstGeom prst="rect">
            <a:avLst/>
          </a:prstGeom>
        </p:spPr>
      </p:pic>
      <p:pic>
        <p:nvPicPr>
          <p:cNvPr id="127" name="그림 1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1" y="1138632"/>
            <a:ext cx="1024757" cy="806413"/>
          </a:xfrm>
          <a:prstGeom prst="rect">
            <a:avLst/>
          </a:prstGeom>
        </p:spPr>
      </p:pic>
      <p:pic>
        <p:nvPicPr>
          <p:cNvPr id="128" name="그림 1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8" y="1111040"/>
            <a:ext cx="594266" cy="793797"/>
          </a:xfrm>
          <a:prstGeom prst="rect">
            <a:avLst/>
          </a:prstGeom>
        </p:spPr>
      </p:pic>
      <p:grpSp>
        <p:nvGrpSpPr>
          <p:cNvPr id="129" name="그룹 128"/>
          <p:cNvGrpSpPr/>
          <p:nvPr/>
        </p:nvGrpSpPr>
        <p:grpSpPr>
          <a:xfrm>
            <a:off x="214499" y="980728"/>
            <a:ext cx="2772795" cy="1347736"/>
            <a:chOff x="214499" y="-603448"/>
            <a:chExt cx="2772795" cy="1347736"/>
          </a:xfrm>
        </p:grpSpPr>
        <p:sp>
          <p:nvSpPr>
            <p:cNvPr id="130" name="모서리가 둥근 직사각형 129"/>
            <p:cNvSpPr/>
            <p:nvPr/>
          </p:nvSpPr>
          <p:spPr>
            <a:xfrm>
              <a:off x="214499" y="-603448"/>
              <a:ext cx="2772795" cy="1347736"/>
            </a:xfrm>
            <a:prstGeom prst="roundRect">
              <a:avLst>
                <a:gd name="adj" fmla="val 6710"/>
              </a:avLst>
            </a:prstGeom>
            <a:solidFill>
              <a:srgbClr val="C3C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開発人力</a:t>
              </a: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60" y="-449928"/>
              <a:ext cx="695624" cy="714596"/>
            </a:xfrm>
            <a:prstGeom prst="rect">
              <a:avLst/>
            </a:prstGeom>
          </p:spPr>
        </p:pic>
      </p:grpSp>
      <p:grpSp>
        <p:nvGrpSpPr>
          <p:cNvPr id="132" name="그룹 131"/>
          <p:cNvGrpSpPr/>
          <p:nvPr/>
        </p:nvGrpSpPr>
        <p:grpSpPr>
          <a:xfrm>
            <a:off x="3205068" y="980728"/>
            <a:ext cx="2772795" cy="1347736"/>
            <a:chOff x="3205068" y="-603448"/>
            <a:chExt cx="2772795" cy="1347736"/>
          </a:xfrm>
        </p:grpSpPr>
        <p:sp>
          <p:nvSpPr>
            <p:cNvPr id="133" name="모서리가 둥근 직사각형 132"/>
            <p:cNvSpPr/>
            <p:nvPr/>
          </p:nvSpPr>
          <p:spPr>
            <a:xfrm>
              <a:off x="3205068" y="-603448"/>
              <a:ext cx="2772795" cy="1347736"/>
            </a:xfrm>
            <a:prstGeom prst="roundRect">
              <a:avLst>
                <a:gd name="adj" fmla="val 6710"/>
              </a:avLst>
            </a:prstGeom>
            <a:solidFill>
              <a:srgbClr val="C3C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開発材料</a:t>
              </a: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086" y="-449928"/>
              <a:ext cx="1024757" cy="806413"/>
            </a:xfrm>
            <a:prstGeom prst="rect">
              <a:avLst/>
            </a:prstGeom>
          </p:spPr>
        </p:pic>
      </p:grpSp>
      <p:grpSp>
        <p:nvGrpSpPr>
          <p:cNvPr id="142" name="그룹 141"/>
          <p:cNvGrpSpPr/>
          <p:nvPr/>
        </p:nvGrpSpPr>
        <p:grpSpPr>
          <a:xfrm>
            <a:off x="340535" y="1119425"/>
            <a:ext cx="2520723" cy="792235"/>
            <a:chOff x="340535" y="-506615"/>
            <a:chExt cx="2520723" cy="792235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340535" y="-506615"/>
              <a:ext cx="2520723" cy="792235"/>
            </a:xfrm>
            <a:prstGeom prst="roundRect">
              <a:avLst>
                <a:gd name="adj" fmla="val 6710"/>
              </a:avLst>
            </a:prstGeom>
            <a:solidFill>
              <a:srgbClr val="C3CF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44" name="곱셈 기호 143"/>
            <p:cNvSpPr/>
            <p:nvPr/>
          </p:nvSpPr>
          <p:spPr>
            <a:xfrm>
              <a:off x="1270510" y="-475404"/>
              <a:ext cx="720080" cy="720080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3327936" y="1107550"/>
            <a:ext cx="2520723" cy="792235"/>
            <a:chOff x="340535" y="-506615"/>
            <a:chExt cx="2520723" cy="792235"/>
          </a:xfrm>
        </p:grpSpPr>
        <p:sp>
          <p:nvSpPr>
            <p:cNvPr id="146" name="모서리가 둥근 직사각형 145"/>
            <p:cNvSpPr/>
            <p:nvPr/>
          </p:nvSpPr>
          <p:spPr>
            <a:xfrm>
              <a:off x="340535" y="-506615"/>
              <a:ext cx="2520723" cy="792235"/>
            </a:xfrm>
            <a:prstGeom prst="roundRect">
              <a:avLst>
                <a:gd name="adj" fmla="val 6710"/>
              </a:avLst>
            </a:prstGeom>
            <a:solidFill>
              <a:srgbClr val="C3CF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47" name="곱셈 기호 146"/>
            <p:cNvSpPr/>
            <p:nvPr/>
          </p:nvSpPr>
          <p:spPr>
            <a:xfrm>
              <a:off x="1270510" y="-475404"/>
              <a:ext cx="720080" cy="720080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6253219" y="1020108"/>
            <a:ext cx="2520723" cy="881027"/>
            <a:chOff x="340535" y="-484837"/>
            <a:chExt cx="2520723" cy="807848"/>
          </a:xfrm>
        </p:grpSpPr>
        <p:sp>
          <p:nvSpPr>
            <p:cNvPr id="149" name="모서리가 둥근 직사각형 148"/>
            <p:cNvSpPr/>
            <p:nvPr/>
          </p:nvSpPr>
          <p:spPr>
            <a:xfrm>
              <a:off x="340535" y="-484837"/>
              <a:ext cx="2520723" cy="792235"/>
            </a:xfrm>
            <a:prstGeom prst="roundRect">
              <a:avLst>
                <a:gd name="adj" fmla="val 6710"/>
              </a:avLst>
            </a:prstGeom>
            <a:solidFill>
              <a:srgbClr val="C3CF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0" name="곱셈 기호 149"/>
            <p:cNvSpPr/>
            <p:nvPr/>
          </p:nvSpPr>
          <p:spPr>
            <a:xfrm>
              <a:off x="1270510" y="-397069"/>
              <a:ext cx="720080" cy="720080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grpSp>
        <p:nvGrpSpPr>
          <p:cNvPr id="151" name="그룹 150"/>
          <p:cNvGrpSpPr/>
          <p:nvPr/>
        </p:nvGrpSpPr>
        <p:grpSpPr>
          <a:xfrm>
            <a:off x="189816" y="986395"/>
            <a:ext cx="2772795" cy="1347736"/>
            <a:chOff x="214499" y="-603448"/>
            <a:chExt cx="2772795" cy="1347736"/>
          </a:xfrm>
        </p:grpSpPr>
        <p:sp>
          <p:nvSpPr>
            <p:cNvPr id="152" name="모서리가 둥근 직사각형 151"/>
            <p:cNvSpPr/>
            <p:nvPr/>
          </p:nvSpPr>
          <p:spPr>
            <a:xfrm>
              <a:off x="214499" y="-603448"/>
              <a:ext cx="2772795" cy="1347736"/>
            </a:xfrm>
            <a:prstGeom prst="roundRect">
              <a:avLst>
                <a:gd name="adj" fmla="val 6710"/>
              </a:avLst>
            </a:prstGeom>
            <a:solidFill>
              <a:srgbClr val="C3C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開発人力</a:t>
              </a: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3" name="그림 1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60" y="-449928"/>
              <a:ext cx="695624" cy="714596"/>
            </a:xfrm>
            <a:prstGeom prst="rect">
              <a:avLst/>
            </a:prstGeom>
          </p:spPr>
        </p:pic>
      </p:grpSp>
      <p:grpSp>
        <p:nvGrpSpPr>
          <p:cNvPr id="154" name="그룹 153"/>
          <p:cNvGrpSpPr/>
          <p:nvPr/>
        </p:nvGrpSpPr>
        <p:grpSpPr>
          <a:xfrm>
            <a:off x="3180385" y="986395"/>
            <a:ext cx="2772795" cy="1347736"/>
            <a:chOff x="3205068" y="-603448"/>
            <a:chExt cx="2772795" cy="1347736"/>
          </a:xfrm>
        </p:grpSpPr>
        <p:sp>
          <p:nvSpPr>
            <p:cNvPr id="155" name="모서리가 둥근 직사각형 154"/>
            <p:cNvSpPr/>
            <p:nvPr/>
          </p:nvSpPr>
          <p:spPr>
            <a:xfrm>
              <a:off x="3205068" y="-603448"/>
              <a:ext cx="2772795" cy="1347736"/>
            </a:xfrm>
            <a:prstGeom prst="roundRect">
              <a:avLst>
                <a:gd name="adj" fmla="val 6710"/>
              </a:avLst>
            </a:prstGeom>
            <a:solidFill>
              <a:srgbClr val="C3C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開発材料</a:t>
              </a: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6" name="그림 1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086" y="-449928"/>
              <a:ext cx="1024757" cy="806413"/>
            </a:xfrm>
            <a:prstGeom prst="rect">
              <a:avLst/>
            </a:prstGeom>
          </p:spPr>
        </p:pic>
      </p:grpSp>
      <p:grpSp>
        <p:nvGrpSpPr>
          <p:cNvPr id="157" name="그룹 156"/>
          <p:cNvGrpSpPr/>
          <p:nvPr/>
        </p:nvGrpSpPr>
        <p:grpSpPr>
          <a:xfrm>
            <a:off x="3303253" y="1113217"/>
            <a:ext cx="2520723" cy="792235"/>
            <a:chOff x="340535" y="-506615"/>
            <a:chExt cx="2520723" cy="792235"/>
          </a:xfrm>
        </p:grpSpPr>
        <p:sp>
          <p:nvSpPr>
            <p:cNvPr id="158" name="모서리가 둥근 직사각형 157"/>
            <p:cNvSpPr/>
            <p:nvPr/>
          </p:nvSpPr>
          <p:spPr>
            <a:xfrm>
              <a:off x="340535" y="-506615"/>
              <a:ext cx="2520723" cy="792235"/>
            </a:xfrm>
            <a:prstGeom prst="roundRect">
              <a:avLst>
                <a:gd name="adj" fmla="val 6710"/>
              </a:avLst>
            </a:prstGeom>
            <a:solidFill>
              <a:srgbClr val="C3CFD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9" name="곱셈 기호 158"/>
            <p:cNvSpPr/>
            <p:nvPr/>
          </p:nvSpPr>
          <p:spPr>
            <a:xfrm>
              <a:off x="1270510" y="-475404"/>
              <a:ext cx="720080" cy="720080"/>
            </a:xfrm>
            <a:prstGeom prst="mathMultiply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6126379" y="980728"/>
            <a:ext cx="2772795" cy="1347736"/>
            <a:chOff x="6126379" y="-603448"/>
            <a:chExt cx="2772795" cy="1347736"/>
          </a:xfrm>
        </p:grpSpPr>
        <p:sp>
          <p:nvSpPr>
            <p:cNvPr id="161" name="모서리가 둥근 직사각형 160"/>
            <p:cNvSpPr/>
            <p:nvPr/>
          </p:nvSpPr>
          <p:spPr>
            <a:xfrm>
              <a:off x="6126379" y="-603448"/>
              <a:ext cx="2772795" cy="1347736"/>
            </a:xfrm>
            <a:prstGeom prst="roundRect">
              <a:avLst>
                <a:gd name="adj" fmla="val 6710"/>
              </a:avLst>
            </a:prstGeom>
            <a:solidFill>
              <a:srgbClr val="C3C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lang="en-US" altLang="ko-KR" sz="1600" b="1" dirty="0" smtClea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マニュアル実験</a:t>
              </a:r>
              <a:endParaRPr lang="en-US" altLang="ko-KR" sz="16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grpSp>
          <p:nvGrpSpPr>
            <p:cNvPr id="162" name="그룹 161"/>
            <p:cNvGrpSpPr/>
            <p:nvPr/>
          </p:nvGrpSpPr>
          <p:grpSpPr>
            <a:xfrm>
              <a:off x="6373928" y="-516097"/>
              <a:ext cx="2196418" cy="803922"/>
              <a:chOff x="6373928" y="-516097"/>
              <a:chExt cx="2196418" cy="803922"/>
            </a:xfrm>
          </p:grpSpPr>
          <p:pic>
            <p:nvPicPr>
              <p:cNvPr id="163" name="그림 16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4418" y="-516097"/>
                <a:ext cx="484326" cy="651062"/>
              </a:xfrm>
              <a:prstGeom prst="rect">
                <a:avLst/>
              </a:prstGeom>
            </p:spPr>
          </p:pic>
          <p:pic>
            <p:nvPicPr>
              <p:cNvPr id="164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3928" y="-44225"/>
                <a:ext cx="2196418" cy="332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1016" y="-345917"/>
                <a:ext cx="512378" cy="403206"/>
              </a:xfrm>
              <a:prstGeom prst="rect">
                <a:avLst/>
              </a:prstGeom>
            </p:spPr>
          </p:pic>
          <p:pic>
            <p:nvPicPr>
              <p:cNvPr id="166" name="Picture 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023" y="-372310"/>
                <a:ext cx="2045040" cy="39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348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209 4.44444E-6 C 0.22014 4.44444E-6 0.30417 0.06898 0.30417 0.125 L 0.30417 0.2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6.66667E-6 C -0.00034 0.00786 -0.00347 0.03078 -0.00121 0.0412 C -0.00034 0.04513 0.00538 0.05138 0.00834 0.05231 C 0.02483 0.05694 0.05104 0.05647 0.06545 0.05717 C 0.09098 0.06458 0.11806 0.06319 0.1441 0.06504 C 0.17292 0.07291 0.20608 0.07036 0.23455 0.07129 C 0.24202 0.07453 0.2342 0.07152 0.24653 0.07453 C 0.25504 0.07661 0.26285 0.08078 0.27153 0.0824 C 0.29809 0.08124 0.32257 0.07684 0.34879 0.07453 C 0.36927 0.0699 0.38872 0.07198 0.40955 0.07291 C 0.4132 0.07453 0.41667 0.07615 0.42032 0.07777 C 0.42153 0.07823 0.42379 0.07939 0.42379 0.07939 C 0.425 0.08101 0.42604 0.08286 0.42743 0.08402 C 0.42969 0.08564 0.43455 0.08726 0.43455 0.08726 C 0.44132 0.09583 0.44028 0.10902 0.44288 0.12059 C 0.44393 0.12545 0.44532 0.13008 0.44653 0.13495 C 0.44688 0.13657 0.44775 0.13958 0.44775 0.13958 C 0.4467 0.16365 0.44549 0.17013 0.44167 0.1905 C 0.44098 0.20902 0.4382 0.2287 0.4382 0.24745 " pathEditMode="relative" ptsTypes="ffffffffffffffffffA"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85185E-6 C 0.004 0.01597 0.00087 0.04445 0.01563 0.04931 C 0.03525 0.0662 0.09098 0.05718 0.09532 0.05718 C 0.10157 0.05995 0.1066 0.06088 0.1132 0.06181 C 0.12136 0.06945 0.11198 0.06181 0.12987 0.06667 C 0.1316 0.06713 0.13282 0.06921 0.13455 0.06991 C 0.14132 0.07292 0.14931 0.07338 0.15608 0.07454 C 0.16164 0.07546 0.17275 0.07778 0.17275 0.07778 C 0.18681 0.07593 0.19896 0.07269 0.2132 0.07153 C 0.23091 0.06551 0.25209 0.06482 0.27032 0.06343 C 0.28247 0.0581 0.29063 0.0581 0.30487 0.05718 C 0.31042 0.05764 0.31598 0.05787 0.32153 0.0588 C 0.32813 0.05995 0.33039 0.07361 0.33455 0.0794 C 0.33612 0.08519 0.33855 0.08982 0.34063 0.09514 C 0.34202 0.10533 0.34462 0.11829 0.34896 0.12708 C 0.35087 0.14213 0.35539 0.15671 0.35834 0.17153 C 0.36059 0.18287 0.36146 0.19514 0.36441 0.20625 C 0.36563 0.22107 0.36719 0.23588 0.3691 0.2507 C 0.3698 0.25602 0.37153 0.26667 0.37153 0.26667 C 0.37292 0.29213 0.37275 0.28148 0.37275 0.29838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8889E-6 -2.59259E-6 C 0.0007 0.01065 0.00052 0.0294 0.00712 0.0382 C 0.01025 0.04236 0.01493 0.04259 0.01893 0.04445 C 0.05868 0.04074 0.04636 0.04144 0.11059 0.04283 C 0.12275 0.04491 0.13438 0.04908 0.14636 0.05232 C 0.15209 0.05394 0.1573 0.05741 0.16302 0.0588 C 0.17657 0.06181 0.19028 0.06551 0.20348 0.06991 C 0.20903 0.07176 0.21268 0.07546 0.21789 0.07778 C 0.22136 0.08264 0.22379 0.08519 0.22848 0.08727 C 0.23282 0.09584 0.23872 0.10255 0.24289 0.11111 C 0.24601 0.11736 0.24688 0.12408 0.25 0.13009 C 0.25226 0.13912 0.25365 0.14815 0.25591 0.15718 C 0.2566 0.19514 0.25834 0.23357 0.25834 0.27153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3.7037E-7 C 0.00122 0.01273 0.0007 0.03334 0.00955 0.04121 C 0.01928 0.06042 0.03907 0.06574 0.05487 0.06968 C 0.0625 0.07153 0.06632 0.07384 0.075 0.07454 C 0.08525 0.07523 0.09566 0.0757 0.10591 0.07616 C 0.11181 0.07778 0.11789 0.07894 0.12379 0.08079 C 0.12917 0.08565 0.13577 0.08843 0.14167 0.0919 C 0.14497 0.09375 0.15122 0.09838 0.15122 0.09838 C 0.15521 0.10602 0.15834 0.1081 0.16198 0.11736 C 0.1665 0.14144 0.16737 0.16667 0.17257 0.19051 C 0.175 0.21597 0.17448 0.20509 0.17257 0.24746 C 0.17205 0.25926 0.16546 0.27084 0.16546 0.28241 " pathEditMode="relative" ptsTypes="fffffffffff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-8.32562E-8 L -0.16476 -8.32562E-8 C -0.23871 -8.32562E-8 -0.32934 0.06892 -0.32934 0.12512 L -0.32934 0.25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1248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40611E-6 C -0.00017 0.00185 -0.00035 0.01688 -0.00243 0.02197 C -0.01962 0.06383 -0.06684 0.04833 -0.09496 0.04903 C -0.10642 0.05412 -0.12187 0.05388 -0.1342 0.05573 C -0.14705 0.06152 -0.16354 0.06568 -0.17708 0.06753 C -0.18646 0.07054 -0.19583 0.07262 -0.20503 0.07609 C -0.21979 0.08904 -0.23003 0.10754 -0.23542 0.12997 C -0.23628 0.16952 -0.23923 0.20837 -0.23923 0.24792 " pathEditMode="relative" ptsTypes="fffffffA">
                                      <p:cBhvr>
                                        <p:cTn id="4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6 4.16281E-7 C -0.00191 0.00833 -0.00487 0.01689 -0.00626 0.02521 C -0.00782 0.03469 -0.00764 0.04186 -0.01389 0.04718 C -0.01667 0.05273 -0.0224 0.05713 -0.02778 0.05736 C -0.05608 0.05828 -0.08438 0.05851 -0.11268 0.05898 C -0.12362 0.0636 -0.13664 0.06453 -0.1481 0.06753 C -0.16285 0.07123 -0.17744 0.07655 -0.19237 0.07933 C -0.20244 0.08349 -0.21268 0.08627 -0.22275 0.09112 C -0.22709 0.09552 -0.23091 0.09737 -0.23542 0.10107 C -0.24028 0.11032 -0.2481 0.11332 -0.25313 0.12304 C -0.254 0.12466 -0.25452 0.12674 -0.25573 0.12813 C -0.25799 0.13067 -0.2632 0.13483 -0.2632 0.13483 C -0.26528 0.13876 -0.26771 0.14246 -0.26962 0.14663 C -0.27396 0.15565 -0.27535 0.16721 -0.27848 0.17715 C -0.28143 0.18687 -0.28542 0.19589 -0.28855 0.2056 C -0.29202 0.21647 -0.29376 0.2278 -0.29879 0.23775 C -0.30087 0.2463 -0.30244 0.25116 -0.30244 0.25972 " pathEditMode="relative" ptsTypes="ffffffffffffffffA">
                                      <p:cBhvr>
                                        <p:cTn id="4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61111E-6 -2.67345E-6 C -0.00261 0.01896 -0.0033 0.03747 -0.00764 0.05574 C -0.00921 0.06267 -0.01858 0.06707 -0.02292 0.07077 C -0.02761 0.0747 -0.03924 0.07424 -0.03924 0.07424 C -0.07587 0.07331 -0.11059 0.07308 -0.14688 0.07586 C -0.15677 0.07956 -0.16355 0.08002 -0.17483 0.08094 C -0.19775 0.08834 -0.23507 0.08534 -0.25452 0.08603 C -0.25834 0.08765 -0.26216 0.0895 -0.26598 0.09112 C -0.26997 0.09482 -0.27327 0.09921 -0.27726 0.10291 C -0.28177 0.1117 -0.28855 0.11887 -0.29254 0.12812 C -0.29497 0.1339 -0.29827 0.14038 -0.3 0.14662 C -0.30191 0.15333 -0.30209 0.15749 -0.30521 0.16351 C -0.30868 0.17808 -0.3125 0.19241 -0.31528 0.20745 C -0.31563 0.2197 -0.3158 0.23219 -0.3165 0.24445 C -0.31667 0.24954 -0.31789 0.25971 -0.31789 0.25971 " pathEditMode="relative" ptsTypes="ffffffffffffffA">
                                      <p:cBhvr>
                                        <p:cTn id="4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4.07956E-6 C 0.00243 0.01989 0.0033 0.02313 -2.5E-6 0.05227 C -0.00052 0.0562 -0.0059 0.05458 -0.00886 0.05551 C -0.01962 0.05458 -0.03021 0.05435 -0.04063 0.05042 C -0.04774 0.04764 -0.05608 0.0414 -0.06337 0.04047 C -0.09583 0.03654 -0.12535 0.03053 -0.15833 0.02868 C -0.17153 0.0222 -0.16181 0.02637 -0.19254 0.02868 C -0.21111 0.03007 -0.22865 0.03747 -0.24688 0.04047 C -0.26059 0.04926 -0.24045 0.03724 -0.26077 0.04533 C -0.26215 0.04602 -0.2632 0.04811 -0.26458 0.0488 C -0.26667 0.04973 -0.26892 0.04996 -0.27101 0.05042 C -0.27517 0.05435 -0.27934 0.05551 -0.28368 0.05898 C -0.28629 0.06106 -0.28837 0.06453 -0.29115 0.06568 C -0.29375 0.06684 -0.29879 0.06892 -0.29879 0.06892 C -0.3059 0.07609 -0.31042 0.08002 -0.31528 0.08927 C -0.31702 0.09621 -0.31979 0.10338 -0.32292 0.10939 C -0.32431 0.11957 -0.32691 0.13044 -0.33038 0.13992 C -0.33195 0.15079 -0.33316 0.16073 -0.3342 0.17183 C -0.33507 0.18039 -0.33681 0.19727 -0.33681 0.19727 C -0.33802 0.23983 -0.32743 0.23936 -0.33924 0.23936 " pathEditMode="relative" ptsTypes="fffffffffffffffffffA">
                                      <p:cBhvr>
                                        <p:cTn id="4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6 1.12858E-6 C -0.00365 0.01503 -0.00348 0.03608 -0.0139 0.04556 C -0.01945 0.05643 -0.03143 0.05828 -0.04046 0.06244 C -0.0783 0.08002 -0.12067 0.0636 -0.16077 0.06406 C -0.1908 0.07054 -0.22518 0.06846 -0.25452 0.06915 C -0.27622 0.0747 -0.29827 0.07863 -0.32032 0.08094 C -0.32709 0.08372 -0.33334 0.08488 -0.34046 0.08603 C -0.34671 0.08881 -0.3533 0.09019 -0.35955 0.09274 C -0.36494 0.09505 -0.3691 0.09806 -0.37466 0.09945 C -0.38664 0.10777 -0.37153 0.09829 -0.38733 0.10453 C -0.39358 0.10708 -0.40105 0.1117 -0.40643 0.11633 C -0.40869 0.12049 -0.41164 0.12396 -0.4139 0.12812 C -0.41719 0.1346 -0.41893 0.14315 -0.42153 0.15009 C -0.42449 0.16628 -0.42657 0.18201 -0.42778 0.19889 C -0.42935 0.24561 -0.42917 0.22595 -0.42917 0.25809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6 -1.11008E-6 C -0.00034 0.01341 -0.00052 0.02706 -0.00121 0.04047 C -0.00225 0.05943 -0.02881 0.06591 -0.03923 0.0673 C -0.05277 0.06614 -0.06631 0.06521 -0.07968 0.06221 C -0.09149 0.05943 -0.09479 0.05689 -0.10885 0.0555 C -0.14531 0.05643 -0.17274 0.05666 -0.20624 0.06059 C -0.24791 0.05897 -0.27256 0.05758 -0.31631 0.05897 C -0.31892 0.05943 -0.32135 0.06036 -0.32395 0.06059 C -0.32951 0.06128 -0.33506 0.06128 -0.34045 0.06221 C -0.34427 0.0629 -0.34808 0.06452 -0.3519 0.06568 C -0.35364 0.06614 -0.35694 0.0673 -0.35694 0.0673 C -0.36892 0.07562 -0.35381 0.06614 -0.36961 0.07238 C -0.37135 0.07308 -0.37291 0.07493 -0.37465 0.07585 C -0.37621 0.07678 -0.37795 0.07701 -0.37968 0.07747 C -0.38437 0.08071 -0.38871 0.0821 -0.39357 0.08418 C -0.39774 0.08788 -0.40017 0.09227 -0.40503 0.09435 C -0.40677 0.09782 -0.40833 0.10106 -0.41006 0.10453 C -0.41093 0.10615 -0.41267 0.10962 -0.41267 0.10962 C -0.41562 0.12188 -0.4184 0.13344 -0.42274 0.145 C -0.42447 0.15888 -0.4269 0.17229 -0.43038 0.18547 C -0.43333 0.19704 -0.43784 0.21022 -0.43784 0.22248 " pathEditMode="relative" ptsTypes="ffffffffffffffffffffA">
                                      <p:cBhvr>
                                        <p:cTn id="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6961 -0.00139 0.02128 -0.00139 0.14524 " pathEditMode="relative" ptsTypes="fA">
                                      <p:cBhvr>
                                        <p:cTn id="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8" grpId="0" animBg="1"/>
      <p:bldP spid="24" grpId="0" animBg="1"/>
      <p:bldP spid="25" grpId="0" animBg="1"/>
      <p:bldP spid="82" grpId="0"/>
      <p:bldP spid="83" grpId="0"/>
      <p:bldP spid="84" grpId="0"/>
      <p:bldP spid="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모서리가 둥근 직사각형 63"/>
          <p:cNvSpPr/>
          <p:nvPr/>
        </p:nvSpPr>
        <p:spPr>
          <a:xfrm>
            <a:off x="249551" y="5340558"/>
            <a:ext cx="8643624" cy="1112778"/>
          </a:xfrm>
          <a:prstGeom prst="roundRect">
            <a:avLst>
              <a:gd name="adj" fmla="val 6136"/>
            </a:avLst>
          </a:prstGeom>
          <a:solidFill>
            <a:srgbClr val="4F6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5957207"/>
            <a:ext cx="19127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Meiryo UI" panose="020B0604030504040204" pitchFamily="34" charset="-128"/>
              </a:rPr>
              <a:t>□ 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オリゴ性能検証完了</a:t>
            </a:r>
            <a:endParaRPr lang="en-US" altLang="ko-KR" sz="14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336" y="5324958"/>
            <a:ext cx="6410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Homebrew 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試薬の</a:t>
            </a:r>
            <a:r>
              <a:rPr lang="ko-KR" altLang="en-US" sz="2000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Ready-to-use 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化</a:t>
            </a:r>
            <a:endParaRPr lang="ko-KR" altLang="en-US" sz="2000" b="1" dirty="0" smtClean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4044" y="5957207"/>
            <a:ext cx="2417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Meiryo UI" panose="020B0604030504040204" pitchFamily="34" charset="-128"/>
              </a:rPr>
              <a:t>□ 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最適化</a:t>
            </a:r>
            <a:r>
              <a:rPr lang="en-US" altLang="zh-TW" sz="1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enzyme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検証完了</a:t>
            </a:r>
            <a:endParaRPr lang="en-US" altLang="ko-KR" sz="14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8008" y="5957207"/>
            <a:ext cx="2999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latin typeface="Meiryo UI" panose="020B0604030504040204" pitchFamily="34" charset="-128"/>
              </a:rPr>
              <a:t>□ </a:t>
            </a:r>
            <a:r>
              <a:rPr lang="ko-KR" altLang="en-US" sz="1400" b="1" dirty="0">
                <a:solidFill>
                  <a:schemeClr val="bg1"/>
                </a:solidFill>
                <a:latin typeface="Meiryo UI" panose="020B0604030504040204" pitchFamily="34" charset="-128"/>
              </a:rPr>
              <a:t>最適化</a:t>
            </a:r>
            <a:r>
              <a:rPr lang="en-US" altLang="ko-KR" sz="1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PCR condition</a:t>
            </a:r>
            <a:r>
              <a:rPr lang="ko-KR" altLang="en-US" sz="1400" b="1" dirty="0">
                <a:solidFill>
                  <a:schemeClr val="bg1"/>
                </a:solidFill>
                <a:latin typeface="Meiryo UI" panose="020B0604030504040204" pitchFamily="34" charset="-128"/>
              </a:rPr>
              <a:t>検証完了</a:t>
            </a:r>
            <a:endParaRPr lang="ko-KR" altLang="en-US" sz="1400" b="1" dirty="0" smtClean="0">
              <a:solidFill>
                <a:schemeClr val="bg1"/>
              </a:solidFill>
              <a:latin typeface="Meiryo UI" panose="020B0604030504040204" pitchFamily="34" charset="-128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713610" y="5899044"/>
            <a:ext cx="76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87524" y="284514"/>
            <a:ext cx="8605651" cy="588202"/>
          </a:xfrm>
        </p:spPr>
        <p:txBody>
          <a:bodyPr/>
          <a:lstStyle/>
          <a:p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最適化製品の生産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807390" y="1909941"/>
            <a:ext cx="576064" cy="576064"/>
            <a:chOff x="1259632" y="1916832"/>
            <a:chExt cx="576064" cy="576064"/>
          </a:xfrm>
        </p:grpSpPr>
        <p:sp>
          <p:nvSpPr>
            <p:cNvPr id="18" name="타원 17"/>
            <p:cNvSpPr/>
            <p:nvPr/>
          </p:nvSpPr>
          <p:spPr>
            <a:xfrm>
              <a:off x="1259632" y="1916832"/>
              <a:ext cx="576064" cy="57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8112" y="2097142"/>
              <a:ext cx="5229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B</a:t>
              </a:r>
              <a:r>
                <a:rPr lang="en-US" altLang="ko-K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uffer</a:t>
              </a:r>
              <a:endPara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475656" y="3485673"/>
            <a:ext cx="576064" cy="576064"/>
            <a:chOff x="1259632" y="3450772"/>
            <a:chExt cx="576064" cy="576064"/>
          </a:xfrm>
        </p:grpSpPr>
        <p:sp>
          <p:nvSpPr>
            <p:cNvPr id="19" name="타원 18"/>
            <p:cNvSpPr/>
            <p:nvPr/>
          </p:nvSpPr>
          <p:spPr>
            <a:xfrm>
              <a:off x="1259632" y="3450772"/>
              <a:ext cx="576064" cy="57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80762" y="3631082"/>
              <a:ext cx="4748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dNTP</a:t>
              </a:r>
              <a:endPara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1979712" y="4133745"/>
            <a:ext cx="576064" cy="576064"/>
            <a:chOff x="2165134" y="1333133"/>
            <a:chExt cx="576064" cy="576064"/>
          </a:xfrm>
        </p:grpSpPr>
        <p:sp>
          <p:nvSpPr>
            <p:cNvPr id="20" name="타원 19"/>
            <p:cNvSpPr/>
            <p:nvPr/>
          </p:nvSpPr>
          <p:spPr>
            <a:xfrm>
              <a:off x="2165134" y="1333133"/>
              <a:ext cx="576064" cy="57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61408" y="1536733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Etc.</a:t>
              </a:r>
              <a:endPara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5051883" y="1124744"/>
            <a:ext cx="1985854" cy="2445570"/>
            <a:chOff x="5051883" y="1480489"/>
            <a:chExt cx="1985854" cy="1957654"/>
          </a:xfrm>
        </p:grpSpPr>
        <p:sp>
          <p:nvSpPr>
            <p:cNvPr id="29" name="TextBox 28"/>
            <p:cNvSpPr txBox="1"/>
            <p:nvPr/>
          </p:nvSpPr>
          <p:spPr>
            <a:xfrm>
              <a:off x="5051883" y="1480489"/>
              <a:ext cx="1475084" cy="96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20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Oligo</a:t>
              </a:r>
              <a:r>
                <a:rPr lang="ko-KR" altLang="en-US" sz="2000" b="1" dirty="0" smtClean="0">
                  <a:latin typeface="Meiryo UI" panose="020B0604030504040204" pitchFamily="34" charset="-128"/>
                </a:rPr>
                <a:t> </a:t>
              </a:r>
              <a:r>
                <a:rPr lang="en-US" altLang="ko-KR" sz="20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mix</a:t>
              </a:r>
            </a:p>
            <a:p>
              <a:pPr marL="177800" lvl="1" indent="273050">
                <a:lnSpc>
                  <a:spcPct val="150000"/>
                </a:lnSpc>
                <a:buFontTx/>
                <a:buChar char="-"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Primer</a:t>
              </a:r>
            </a:p>
            <a:p>
              <a:pPr marL="177800" lvl="1" indent="273050">
                <a:lnSpc>
                  <a:spcPct val="150000"/>
                </a:lnSpc>
                <a:buFontTx/>
                <a:buChar char="-"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Probe</a:t>
              </a:r>
              <a:r>
                <a: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</a:rPr>
                <a:t> </a:t>
              </a:r>
              <a:endPara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6510051" y="1721168"/>
              <a:ext cx="527686" cy="1716975"/>
            </a:xfrm>
            <a:custGeom>
              <a:avLst/>
              <a:gdLst>
                <a:gd name="connsiteX0" fmla="*/ 391886 w 391886"/>
                <a:gd name="connsiteY0" fmla="*/ 914400 h 914400"/>
                <a:gd name="connsiteX1" fmla="*/ 381000 w 391886"/>
                <a:gd name="connsiteY1" fmla="*/ 217714 h 914400"/>
                <a:gd name="connsiteX2" fmla="*/ 0 w 391886"/>
                <a:gd name="connsiteY2" fmla="*/ 0 h 914400"/>
                <a:gd name="connsiteX0" fmla="*/ 391886 w 398859"/>
                <a:gd name="connsiteY0" fmla="*/ 914400 h 914400"/>
                <a:gd name="connsiteX1" fmla="*/ 398859 w 398859"/>
                <a:gd name="connsiteY1" fmla="*/ 228430 h 914400"/>
                <a:gd name="connsiteX2" fmla="*/ 0 w 398859"/>
                <a:gd name="connsiteY2" fmla="*/ 0 h 914400"/>
                <a:gd name="connsiteX0" fmla="*/ 391886 w 398859"/>
                <a:gd name="connsiteY0" fmla="*/ 914400 h 914400"/>
                <a:gd name="connsiteX1" fmla="*/ 398859 w 398859"/>
                <a:gd name="connsiteY1" fmla="*/ 228430 h 914400"/>
                <a:gd name="connsiteX2" fmla="*/ 0 w 398859"/>
                <a:gd name="connsiteY2" fmla="*/ 0 h 914400"/>
                <a:gd name="connsiteX0" fmla="*/ 399029 w 399680"/>
                <a:gd name="connsiteY0" fmla="*/ 907257 h 907257"/>
                <a:gd name="connsiteX1" fmla="*/ 398859 w 399680"/>
                <a:gd name="connsiteY1" fmla="*/ 228430 h 907257"/>
                <a:gd name="connsiteX2" fmla="*/ 0 w 399680"/>
                <a:gd name="connsiteY2" fmla="*/ 0 h 9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80" h="907257">
                  <a:moveTo>
                    <a:pt x="399029" y="907257"/>
                  </a:moveTo>
                  <a:cubicBezTo>
                    <a:pt x="401353" y="678600"/>
                    <a:pt x="396535" y="457087"/>
                    <a:pt x="398859" y="228430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7134334" y="2585028"/>
            <a:ext cx="2045290" cy="1200329"/>
            <a:chOff x="7134335" y="2441012"/>
            <a:chExt cx="2439118" cy="1200329"/>
          </a:xfrm>
        </p:grpSpPr>
        <p:sp>
          <p:nvSpPr>
            <p:cNvPr id="31" name="자유형 30"/>
            <p:cNvSpPr/>
            <p:nvPr/>
          </p:nvSpPr>
          <p:spPr>
            <a:xfrm flipH="1">
              <a:off x="7134335" y="2785908"/>
              <a:ext cx="322047" cy="699765"/>
            </a:xfrm>
            <a:custGeom>
              <a:avLst/>
              <a:gdLst>
                <a:gd name="connsiteX0" fmla="*/ 391886 w 391886"/>
                <a:gd name="connsiteY0" fmla="*/ 914400 h 914400"/>
                <a:gd name="connsiteX1" fmla="*/ 381000 w 391886"/>
                <a:gd name="connsiteY1" fmla="*/ 217714 h 914400"/>
                <a:gd name="connsiteX2" fmla="*/ 0 w 391886"/>
                <a:gd name="connsiteY2" fmla="*/ 0 h 914400"/>
                <a:gd name="connsiteX0" fmla="*/ 391886 w 394115"/>
                <a:gd name="connsiteY0" fmla="*/ 914400 h 914400"/>
                <a:gd name="connsiteX1" fmla="*/ 394115 w 394115"/>
                <a:gd name="connsiteY1" fmla="*/ 225260 h 914400"/>
                <a:gd name="connsiteX2" fmla="*/ 0 w 39411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115" h="914400">
                  <a:moveTo>
                    <a:pt x="391886" y="914400"/>
                  </a:moveTo>
                  <a:lnTo>
                    <a:pt x="394115" y="22526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507151" y="2441012"/>
              <a:ext cx="20663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ko-KR" sz="20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Mater</a:t>
              </a:r>
              <a:r>
                <a:rPr lang="ko-KR" altLang="en-US" sz="2000" b="1" dirty="0" smtClean="0">
                  <a:latin typeface="Meiryo UI" panose="020B0604030504040204" pitchFamily="34" charset="-128"/>
                </a:rPr>
                <a:t> </a:t>
              </a:r>
              <a:r>
                <a:rPr lang="en-US" altLang="ko-KR" sz="20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mix</a:t>
              </a:r>
            </a:p>
            <a:p>
              <a:pPr marL="271463" lvl="1" indent="-184150">
                <a:lnSpc>
                  <a:spcPct val="150000"/>
                </a:lnSpc>
                <a:buFontTx/>
                <a:buChar char="-"/>
              </a:pPr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Enzyme</a:t>
              </a:r>
            </a:p>
            <a:p>
              <a:pPr marL="271463" lvl="1" indent="-184150">
                <a:lnSpc>
                  <a:spcPct val="150000"/>
                </a:lnSpc>
                <a:buFontTx/>
                <a:buChar char="-"/>
              </a:pPr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dNTP buffer</a:t>
              </a:r>
              <a:endPara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026919" y="2276872"/>
            <a:ext cx="1872298" cy="972635"/>
            <a:chOff x="4281557" y="4202938"/>
            <a:chExt cx="1872298" cy="972635"/>
          </a:xfrm>
        </p:grpSpPr>
        <p:sp>
          <p:nvSpPr>
            <p:cNvPr id="33" name="자유형 32"/>
            <p:cNvSpPr/>
            <p:nvPr/>
          </p:nvSpPr>
          <p:spPr>
            <a:xfrm>
              <a:off x="5626838" y="4518660"/>
              <a:ext cx="527017" cy="656913"/>
            </a:xfrm>
            <a:custGeom>
              <a:avLst/>
              <a:gdLst>
                <a:gd name="connsiteX0" fmla="*/ 391886 w 391886"/>
                <a:gd name="connsiteY0" fmla="*/ 914400 h 914400"/>
                <a:gd name="connsiteX1" fmla="*/ 381000 w 391886"/>
                <a:gd name="connsiteY1" fmla="*/ 217714 h 914400"/>
                <a:gd name="connsiteX2" fmla="*/ 0 w 391886"/>
                <a:gd name="connsiteY2" fmla="*/ 0 h 914400"/>
                <a:gd name="connsiteX0" fmla="*/ 423000 w 423000"/>
                <a:gd name="connsiteY0" fmla="*/ 861242 h 861242"/>
                <a:gd name="connsiteX1" fmla="*/ 381000 w 423000"/>
                <a:gd name="connsiteY1" fmla="*/ 217714 h 861242"/>
                <a:gd name="connsiteX2" fmla="*/ 0 w 423000"/>
                <a:gd name="connsiteY2" fmla="*/ 0 h 861242"/>
                <a:gd name="connsiteX0" fmla="*/ 423000 w 427672"/>
                <a:gd name="connsiteY0" fmla="*/ 861242 h 861242"/>
                <a:gd name="connsiteX1" fmla="*/ 427672 w 427672"/>
                <a:gd name="connsiteY1" fmla="*/ 217714 h 861242"/>
                <a:gd name="connsiteX2" fmla="*/ 0 w 427672"/>
                <a:gd name="connsiteY2" fmla="*/ 0 h 861242"/>
                <a:gd name="connsiteX0" fmla="*/ 423000 w 423783"/>
                <a:gd name="connsiteY0" fmla="*/ 861242 h 861242"/>
                <a:gd name="connsiteX1" fmla="*/ 423783 w 423783"/>
                <a:gd name="connsiteY1" fmla="*/ 197781 h 861242"/>
                <a:gd name="connsiteX2" fmla="*/ 0 w 423783"/>
                <a:gd name="connsiteY2" fmla="*/ 0 h 861242"/>
                <a:gd name="connsiteX0" fmla="*/ 430778 w 430941"/>
                <a:gd name="connsiteY0" fmla="*/ 688478 h 688478"/>
                <a:gd name="connsiteX1" fmla="*/ 423783 w 430941"/>
                <a:gd name="connsiteY1" fmla="*/ 197781 h 688478"/>
                <a:gd name="connsiteX2" fmla="*/ 0 w 430941"/>
                <a:gd name="connsiteY2" fmla="*/ 0 h 688478"/>
                <a:gd name="connsiteX0" fmla="*/ 430778 w 430941"/>
                <a:gd name="connsiteY0" fmla="*/ 668545 h 668545"/>
                <a:gd name="connsiteX1" fmla="*/ 423783 w 430941"/>
                <a:gd name="connsiteY1" fmla="*/ 197781 h 668545"/>
                <a:gd name="connsiteX2" fmla="*/ 0 w 430941"/>
                <a:gd name="connsiteY2" fmla="*/ 0 h 668545"/>
                <a:gd name="connsiteX0" fmla="*/ 423000 w 423783"/>
                <a:gd name="connsiteY0" fmla="*/ 681833 h 681833"/>
                <a:gd name="connsiteX1" fmla="*/ 423783 w 423783"/>
                <a:gd name="connsiteY1" fmla="*/ 197781 h 681833"/>
                <a:gd name="connsiteX2" fmla="*/ 0 w 423783"/>
                <a:gd name="connsiteY2" fmla="*/ 0 h 68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83" h="681833">
                  <a:moveTo>
                    <a:pt x="423000" y="681833"/>
                  </a:moveTo>
                  <a:cubicBezTo>
                    <a:pt x="424557" y="467324"/>
                    <a:pt x="422226" y="412290"/>
                    <a:pt x="423783" y="197781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281557" y="4202938"/>
              <a:ext cx="151380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ko-KR" sz="20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Protocol</a:t>
              </a:r>
              <a:endPara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1" y="5914590"/>
            <a:ext cx="388650" cy="3600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17" y="5901908"/>
            <a:ext cx="388650" cy="3600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13" y="5901022"/>
            <a:ext cx="388650" cy="360000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427457" y="1085818"/>
            <a:ext cx="4501125" cy="4158916"/>
            <a:chOff x="136191" y="1018913"/>
            <a:chExt cx="4501125" cy="4158916"/>
          </a:xfrm>
        </p:grpSpPr>
        <p:grpSp>
          <p:nvGrpSpPr>
            <p:cNvPr id="55" name="그룹 54"/>
            <p:cNvGrpSpPr/>
            <p:nvPr/>
          </p:nvGrpSpPr>
          <p:grpSpPr>
            <a:xfrm rot="20584020">
              <a:off x="136191" y="1018913"/>
              <a:ext cx="4501125" cy="4158916"/>
              <a:chOff x="136191" y="1018913"/>
              <a:chExt cx="4501125" cy="4158916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2" t="5217" r="12580"/>
              <a:stretch/>
            </p:blipFill>
            <p:spPr>
              <a:xfrm rot="2824138">
                <a:off x="1021381" y="1090320"/>
                <a:ext cx="3561784" cy="3418970"/>
              </a:xfrm>
              <a:prstGeom prst="rect">
                <a:avLst/>
              </a:prstGeom>
            </p:spPr>
          </p:pic>
          <p:grpSp>
            <p:nvGrpSpPr>
              <p:cNvPr id="48" name="그룹 47"/>
              <p:cNvGrpSpPr/>
              <p:nvPr/>
            </p:nvGrpSpPr>
            <p:grpSpPr>
              <a:xfrm>
                <a:off x="136191" y="2002634"/>
                <a:ext cx="1267370" cy="1267370"/>
                <a:chOff x="136191" y="2002634"/>
                <a:chExt cx="1267370" cy="1267370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136191" y="2002634"/>
                  <a:ext cx="1267370" cy="126737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  <p:sp>
              <p:nvSpPr>
                <p:cNvPr id="47" name="도넛 46"/>
                <p:cNvSpPr/>
                <p:nvPr/>
              </p:nvSpPr>
              <p:spPr>
                <a:xfrm>
                  <a:off x="229748" y="2093506"/>
                  <a:ext cx="1080000" cy="1080000"/>
                </a:xfrm>
                <a:prstGeom prst="donut">
                  <a:avLst>
                    <a:gd name="adj" fmla="val 496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Meiryo UI" panose="020B0604030504040204" pitchFamily="34" charset="-128"/>
                  </a:endParaRPr>
                </a:p>
              </p:txBody>
            </p:sp>
          </p:grpSp>
          <p:grpSp>
            <p:nvGrpSpPr>
              <p:cNvPr id="49" name="그룹 48"/>
              <p:cNvGrpSpPr/>
              <p:nvPr/>
            </p:nvGrpSpPr>
            <p:grpSpPr>
              <a:xfrm>
                <a:off x="3369946" y="1613173"/>
                <a:ext cx="1267370" cy="1267370"/>
                <a:chOff x="136191" y="2002634"/>
                <a:chExt cx="1267370" cy="1267370"/>
              </a:xfrm>
            </p:grpSpPr>
            <p:sp>
              <p:nvSpPr>
                <p:cNvPr id="50" name="타원 49"/>
                <p:cNvSpPr/>
                <p:nvPr/>
              </p:nvSpPr>
              <p:spPr>
                <a:xfrm>
                  <a:off x="136191" y="2002634"/>
                  <a:ext cx="1267370" cy="126737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  <p:sp>
              <p:nvSpPr>
                <p:cNvPr id="51" name="도넛 50"/>
                <p:cNvSpPr/>
                <p:nvPr/>
              </p:nvSpPr>
              <p:spPr>
                <a:xfrm>
                  <a:off x="229748" y="2093506"/>
                  <a:ext cx="1080000" cy="1080000"/>
                </a:xfrm>
                <a:prstGeom prst="donut">
                  <a:avLst>
                    <a:gd name="adj" fmla="val 496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Meiryo UI" panose="020B0604030504040204" pitchFamily="34" charset="-128"/>
                  </a:endParaRPr>
                </a:p>
              </p:txBody>
            </p:sp>
          </p:grpSp>
          <p:grpSp>
            <p:nvGrpSpPr>
              <p:cNvPr id="52" name="그룹 51"/>
              <p:cNvGrpSpPr/>
              <p:nvPr/>
            </p:nvGrpSpPr>
            <p:grpSpPr>
              <a:xfrm>
                <a:off x="2274206" y="3910459"/>
                <a:ext cx="1267370" cy="1267370"/>
                <a:chOff x="136191" y="2002634"/>
                <a:chExt cx="1267370" cy="1267370"/>
              </a:xfrm>
            </p:grpSpPr>
            <p:sp>
              <p:nvSpPr>
                <p:cNvPr id="53" name="타원 52"/>
                <p:cNvSpPr/>
                <p:nvPr/>
              </p:nvSpPr>
              <p:spPr>
                <a:xfrm>
                  <a:off x="136191" y="2002634"/>
                  <a:ext cx="1267370" cy="126737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Meiryo UI" panose="020B0604030504040204" pitchFamily="34" charset="-128"/>
                  </a:endParaRPr>
                </a:p>
              </p:txBody>
            </p:sp>
            <p:sp>
              <p:nvSpPr>
                <p:cNvPr id="54" name="도넛 53"/>
                <p:cNvSpPr/>
                <p:nvPr/>
              </p:nvSpPr>
              <p:spPr>
                <a:xfrm>
                  <a:off x="229748" y="2093506"/>
                  <a:ext cx="1080000" cy="1080000"/>
                </a:xfrm>
                <a:prstGeom prst="donut">
                  <a:avLst>
                    <a:gd name="adj" fmla="val 496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Meiryo UI" panose="020B0604030504040204" pitchFamily="34" charset="-128"/>
                  </a:endParaRPr>
                </a:p>
              </p:txBody>
            </p:sp>
          </p:grpSp>
        </p:grpSp>
        <p:sp>
          <p:nvSpPr>
            <p:cNvPr id="15" name="덧셈 기호 14"/>
            <p:cNvSpPr/>
            <p:nvPr/>
          </p:nvSpPr>
          <p:spPr>
            <a:xfrm>
              <a:off x="2987824" y="2193978"/>
              <a:ext cx="144016" cy="14401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16" name="덧셈 기호 15"/>
            <p:cNvSpPr/>
            <p:nvPr/>
          </p:nvSpPr>
          <p:spPr>
            <a:xfrm>
              <a:off x="2782146" y="3584037"/>
              <a:ext cx="144016" cy="14401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17" name="덧셈 기호 16"/>
            <p:cNvSpPr/>
            <p:nvPr/>
          </p:nvSpPr>
          <p:spPr>
            <a:xfrm>
              <a:off x="1403648" y="2957602"/>
              <a:ext cx="144016" cy="14401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62" y="259081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PCR</a:t>
            </a:r>
          </a:p>
          <a:p>
            <a:pPr algn="ctr"/>
            <a:r>
              <a:rPr lang="ja-JP" altLang="en-US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中核要素</a:t>
            </a:r>
            <a:endParaRPr lang="ko-KR" altLang="en-US" b="1" dirty="0" smtClean="0">
              <a:latin typeface="Meiryo UI" panose="020B0604030504040204" pitchFamily="34" charset="-128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950827" y="1570283"/>
            <a:ext cx="576064" cy="576064"/>
            <a:chOff x="3264430" y="2859530"/>
            <a:chExt cx="576064" cy="576064"/>
          </a:xfrm>
        </p:grpSpPr>
        <p:sp>
          <p:nvSpPr>
            <p:cNvPr id="21" name="타원 20"/>
            <p:cNvSpPr/>
            <p:nvPr/>
          </p:nvSpPr>
          <p:spPr>
            <a:xfrm>
              <a:off x="3264430" y="2859530"/>
              <a:ext cx="576064" cy="576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43166" y="3058451"/>
              <a:ext cx="3930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Salt</a:t>
              </a:r>
              <a:endPara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6530" y="3041176"/>
            <a:ext cx="9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</a:t>
            </a:r>
            <a:r>
              <a:rPr lang="en-US" altLang="ko-KR" sz="1400" b="1" dirty="0" smtClean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rotocol</a:t>
            </a:r>
            <a:endParaRPr lang="ko-KR" altLang="en-US" sz="1400" b="1" dirty="0" smtClean="0">
              <a:solidFill>
                <a:srgbClr val="C00000"/>
              </a:solidFill>
              <a:latin typeface="Meiryo UI" panose="020B060403050404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478" y="424004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en-US" altLang="ko-KR" sz="1400" b="1" dirty="0" smtClean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nzyme</a:t>
            </a:r>
            <a:endParaRPr lang="ko-KR" altLang="en-US" sz="1400" b="1" dirty="0" smtClean="0">
              <a:solidFill>
                <a:srgbClr val="C00000"/>
              </a:solidFill>
              <a:latin typeface="Meiryo UI" panose="020B060403050404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906" y="1671372"/>
            <a:ext cx="6751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Oligo</a:t>
            </a:r>
          </a:p>
        </p:txBody>
      </p:sp>
      <p:grpSp>
        <p:nvGrpSpPr>
          <p:cNvPr id="83" name="그룹 82"/>
          <p:cNvGrpSpPr/>
          <p:nvPr/>
        </p:nvGrpSpPr>
        <p:grpSpPr>
          <a:xfrm>
            <a:off x="3665115" y="2665613"/>
            <a:ext cx="1761997" cy="995125"/>
            <a:chOff x="3665115" y="2665613"/>
            <a:chExt cx="1761997" cy="995125"/>
          </a:xfrm>
        </p:grpSpPr>
        <p:sp>
          <p:nvSpPr>
            <p:cNvPr id="71" name="갈매기형 수장 70"/>
            <p:cNvSpPr/>
            <p:nvPr/>
          </p:nvSpPr>
          <p:spPr>
            <a:xfrm rot="405079">
              <a:off x="3665115" y="2665613"/>
              <a:ext cx="514889" cy="847177"/>
            </a:xfrm>
            <a:prstGeom prst="chevron">
              <a:avLst>
                <a:gd name="adj" fmla="val 638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2" name="갈매기형 수장 71"/>
            <p:cNvSpPr/>
            <p:nvPr/>
          </p:nvSpPr>
          <p:spPr>
            <a:xfrm rot="421622">
              <a:off x="3990308" y="2709407"/>
              <a:ext cx="514889" cy="847177"/>
            </a:xfrm>
            <a:prstGeom prst="chevron">
              <a:avLst>
                <a:gd name="adj" fmla="val 6383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3" name="갈매기형 수장 72"/>
            <p:cNvSpPr/>
            <p:nvPr/>
          </p:nvSpPr>
          <p:spPr>
            <a:xfrm rot="420953">
              <a:off x="4309258" y="2749765"/>
              <a:ext cx="514889" cy="847177"/>
            </a:xfrm>
            <a:prstGeom prst="chevron">
              <a:avLst>
                <a:gd name="adj" fmla="val 638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4" name="갈매기형 수장 73"/>
            <p:cNvSpPr/>
            <p:nvPr/>
          </p:nvSpPr>
          <p:spPr>
            <a:xfrm rot="426138">
              <a:off x="4617101" y="2787026"/>
              <a:ext cx="514889" cy="847177"/>
            </a:xfrm>
            <a:prstGeom prst="chevron">
              <a:avLst>
                <a:gd name="adj" fmla="val 6383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5" name="갈매기형 수장 74"/>
            <p:cNvSpPr/>
            <p:nvPr/>
          </p:nvSpPr>
          <p:spPr>
            <a:xfrm rot="314971">
              <a:off x="4912223" y="2813561"/>
              <a:ext cx="514889" cy="847177"/>
            </a:xfrm>
            <a:prstGeom prst="chevron">
              <a:avLst>
                <a:gd name="adj" fmla="val 6383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364088" y="4613066"/>
            <a:ext cx="2996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[Complete assay</a:t>
            </a:r>
            <a:r>
              <a:rPr lang="ko-KR" altLang="en-US" sz="2000" b="1" dirty="0" smtClean="0">
                <a:latin typeface="Meiryo UI" panose="020B0604030504040204" pitchFamily="34" charset="-128"/>
              </a:rPr>
              <a:t> </a:t>
            </a:r>
            <a:r>
              <a:rPr lang="en-US" altLang="ko-KR" sz="20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kit]</a:t>
            </a:r>
            <a:endParaRPr lang="ko-KR" altLang="en-US" sz="2000" b="1" dirty="0" smtClean="0">
              <a:latin typeface="Meiryo UI" panose="020B0604030504040204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3850" y="4462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  <p:pic>
        <p:nvPicPr>
          <p:cNvPr id="62" name="Picture 2" descr="C:\Users\user\AppData\Local\Microsoft\Windows\Temporary Internet Files\Content.IE5\OC3IXIP4\제품박스(튜브포함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25480" r="19297" b="19394"/>
          <a:stretch/>
        </p:blipFill>
        <p:spPr bwMode="auto">
          <a:xfrm>
            <a:off x="5533469" y="3161180"/>
            <a:ext cx="2192310" cy="14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8" grpId="0"/>
      <p:bldP spid="28" grpId="1"/>
      <p:bldP spid="3" grpId="0"/>
      <p:bldP spid="41" grpId="0"/>
      <p:bldP spid="41" grpId="1"/>
      <p:bldP spid="42" grpId="0"/>
      <p:bldP spid="42" grpId="1"/>
      <p:bldP spid="14" grpId="0"/>
      <p:bldP spid="13" grpId="0"/>
      <p:bldP spid="12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88672" y="1268760"/>
            <a:ext cx="1516510" cy="3358164"/>
            <a:chOff x="188672" y="1268760"/>
            <a:chExt cx="1516510" cy="3358164"/>
          </a:xfrm>
        </p:grpSpPr>
        <p:sp>
          <p:nvSpPr>
            <p:cNvPr id="27" name="타원 26"/>
            <p:cNvSpPr/>
            <p:nvPr/>
          </p:nvSpPr>
          <p:spPr>
            <a:xfrm>
              <a:off x="188672" y="1268760"/>
              <a:ext cx="1516510" cy="1516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動物系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>
              <a:off x="946927" y="2776352"/>
              <a:ext cx="643300" cy="1850572"/>
            </a:xfrm>
            <a:custGeom>
              <a:avLst/>
              <a:gdLst>
                <a:gd name="connsiteX0" fmla="*/ 54469 w 691437"/>
                <a:gd name="connsiteY0" fmla="*/ 0 h 1850572"/>
                <a:gd name="connsiteX1" fmla="*/ 54469 w 691437"/>
                <a:gd name="connsiteY1" fmla="*/ 762000 h 1850572"/>
                <a:gd name="connsiteX2" fmla="*/ 620526 w 691437"/>
                <a:gd name="connsiteY2" fmla="*/ 892629 h 1850572"/>
                <a:gd name="connsiteX3" fmla="*/ 664069 w 691437"/>
                <a:gd name="connsiteY3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611404 w 682315"/>
                <a:gd name="connsiteY2" fmla="*/ 892629 h 1850572"/>
                <a:gd name="connsiteX3" fmla="*/ 654947 w 682315"/>
                <a:gd name="connsiteY3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127144 w 682315"/>
                <a:gd name="connsiteY2" fmla="*/ 816429 h 1850572"/>
                <a:gd name="connsiteX3" fmla="*/ 611404 w 682315"/>
                <a:gd name="connsiteY3" fmla="*/ 892629 h 1850572"/>
                <a:gd name="connsiteX4" fmla="*/ 654947 w 682315"/>
                <a:gd name="connsiteY4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127144 w 682315"/>
                <a:gd name="connsiteY2" fmla="*/ 816429 h 1850572"/>
                <a:gd name="connsiteX3" fmla="*/ 540801 w 682315"/>
                <a:gd name="connsiteY3" fmla="*/ 816429 h 1850572"/>
                <a:gd name="connsiteX4" fmla="*/ 611404 w 682315"/>
                <a:gd name="connsiteY4" fmla="*/ 892629 h 1850572"/>
                <a:gd name="connsiteX5" fmla="*/ 654947 w 682315"/>
                <a:gd name="connsiteY5" fmla="*/ 1850572 h 1850572"/>
                <a:gd name="connsiteX0" fmla="*/ 0 w 636968"/>
                <a:gd name="connsiteY0" fmla="*/ 0 h 1850572"/>
                <a:gd name="connsiteX1" fmla="*/ 0 w 636968"/>
                <a:gd name="connsiteY1" fmla="*/ 762000 h 1850572"/>
                <a:gd name="connsiteX2" fmla="*/ 81797 w 636968"/>
                <a:gd name="connsiteY2" fmla="*/ 816429 h 1850572"/>
                <a:gd name="connsiteX3" fmla="*/ 495454 w 636968"/>
                <a:gd name="connsiteY3" fmla="*/ 816429 h 1850572"/>
                <a:gd name="connsiteX4" fmla="*/ 566057 w 636968"/>
                <a:gd name="connsiteY4" fmla="*/ 892629 h 1850572"/>
                <a:gd name="connsiteX5" fmla="*/ 609600 w 636968"/>
                <a:gd name="connsiteY5" fmla="*/ 1850572 h 1850572"/>
                <a:gd name="connsiteX0" fmla="*/ 0 w 609600"/>
                <a:gd name="connsiteY0" fmla="*/ 0 h 1850572"/>
                <a:gd name="connsiteX1" fmla="*/ 0 w 609600"/>
                <a:gd name="connsiteY1" fmla="*/ 762000 h 1850572"/>
                <a:gd name="connsiteX2" fmla="*/ 81797 w 609600"/>
                <a:gd name="connsiteY2" fmla="*/ 816429 h 1850572"/>
                <a:gd name="connsiteX3" fmla="*/ 495454 w 609600"/>
                <a:gd name="connsiteY3" fmla="*/ 816429 h 1850572"/>
                <a:gd name="connsiteX4" fmla="*/ 566057 w 609600"/>
                <a:gd name="connsiteY4" fmla="*/ 892629 h 1850572"/>
                <a:gd name="connsiteX5" fmla="*/ 609600 w 609600"/>
                <a:gd name="connsiteY5" fmla="*/ 1850572 h 1850572"/>
                <a:gd name="connsiteX0" fmla="*/ 0 w 631371"/>
                <a:gd name="connsiteY0" fmla="*/ 0 h 1850572"/>
                <a:gd name="connsiteX1" fmla="*/ 0 w 631371"/>
                <a:gd name="connsiteY1" fmla="*/ 762000 h 1850572"/>
                <a:gd name="connsiteX2" fmla="*/ 81797 w 631371"/>
                <a:gd name="connsiteY2" fmla="*/ 816429 h 1850572"/>
                <a:gd name="connsiteX3" fmla="*/ 495454 w 631371"/>
                <a:gd name="connsiteY3" fmla="*/ 816429 h 1850572"/>
                <a:gd name="connsiteX4" fmla="*/ 631371 w 631371"/>
                <a:gd name="connsiteY4" fmla="*/ 892629 h 1850572"/>
                <a:gd name="connsiteX5" fmla="*/ 609600 w 631371"/>
                <a:gd name="connsiteY5" fmla="*/ 1850572 h 1850572"/>
                <a:gd name="connsiteX0" fmla="*/ 0 w 641439"/>
                <a:gd name="connsiteY0" fmla="*/ 0 h 1850572"/>
                <a:gd name="connsiteX1" fmla="*/ 0 w 641439"/>
                <a:gd name="connsiteY1" fmla="*/ 762000 h 1850572"/>
                <a:gd name="connsiteX2" fmla="*/ 81797 w 641439"/>
                <a:gd name="connsiteY2" fmla="*/ 816429 h 1850572"/>
                <a:gd name="connsiteX3" fmla="*/ 495454 w 641439"/>
                <a:gd name="connsiteY3" fmla="*/ 816429 h 1850572"/>
                <a:gd name="connsiteX4" fmla="*/ 631371 w 641439"/>
                <a:gd name="connsiteY4" fmla="*/ 892629 h 1850572"/>
                <a:gd name="connsiteX5" fmla="*/ 631371 w 641439"/>
                <a:gd name="connsiteY5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53603"/>
                <a:gd name="connsiteY0" fmla="*/ 0 h 1850572"/>
                <a:gd name="connsiteX1" fmla="*/ 5296 w 653603"/>
                <a:gd name="connsiteY1" fmla="*/ 762000 h 1850572"/>
                <a:gd name="connsiteX2" fmla="*/ 76790 w 653603"/>
                <a:gd name="connsiteY2" fmla="*/ 821580 h 1850572"/>
                <a:gd name="connsiteX3" fmla="*/ 500750 w 653603"/>
                <a:gd name="connsiteY3" fmla="*/ 816429 h 1850572"/>
                <a:gd name="connsiteX4" fmla="*/ 636667 w 653603"/>
                <a:gd name="connsiteY4" fmla="*/ 892629 h 1850572"/>
                <a:gd name="connsiteX5" fmla="*/ 636667 w 653603"/>
                <a:gd name="connsiteY5" fmla="*/ 1850572 h 1850572"/>
                <a:gd name="connsiteX0" fmla="*/ 5296 w 639865"/>
                <a:gd name="connsiteY0" fmla="*/ 0 h 1850572"/>
                <a:gd name="connsiteX1" fmla="*/ 5296 w 639865"/>
                <a:gd name="connsiteY1" fmla="*/ 762000 h 1850572"/>
                <a:gd name="connsiteX2" fmla="*/ 76790 w 639865"/>
                <a:gd name="connsiteY2" fmla="*/ 821580 h 1850572"/>
                <a:gd name="connsiteX3" fmla="*/ 500750 w 639865"/>
                <a:gd name="connsiteY3" fmla="*/ 816429 h 1850572"/>
                <a:gd name="connsiteX4" fmla="*/ 636667 w 639865"/>
                <a:gd name="connsiteY4" fmla="*/ 892629 h 1850572"/>
                <a:gd name="connsiteX5" fmla="*/ 636667 w 639865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343472 w 641010"/>
                <a:gd name="connsiteY3" fmla="*/ 811952 h 1850572"/>
                <a:gd name="connsiteX4" fmla="*/ 500750 w 641010"/>
                <a:gd name="connsiteY4" fmla="*/ 816429 h 1850572"/>
                <a:gd name="connsiteX5" fmla="*/ 636667 w 641010"/>
                <a:gd name="connsiteY5" fmla="*/ 892629 h 1850572"/>
                <a:gd name="connsiteX6" fmla="*/ 636667 w 641010"/>
                <a:gd name="connsiteY6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343472 w 641010"/>
                <a:gd name="connsiteY3" fmla="*/ 811952 h 1850572"/>
                <a:gd name="connsiteX4" fmla="*/ 500750 w 641010"/>
                <a:gd name="connsiteY4" fmla="*/ 816429 h 1850572"/>
                <a:gd name="connsiteX5" fmla="*/ 636667 w 641010"/>
                <a:gd name="connsiteY5" fmla="*/ 892629 h 1850572"/>
                <a:gd name="connsiteX6" fmla="*/ 636667 w 641010"/>
                <a:gd name="connsiteY6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4445"/>
                <a:gd name="connsiteY0" fmla="*/ 0 h 1850572"/>
                <a:gd name="connsiteX1" fmla="*/ 5296 w 644445"/>
                <a:gd name="connsiteY1" fmla="*/ 762000 h 1850572"/>
                <a:gd name="connsiteX2" fmla="*/ 76790 w 644445"/>
                <a:gd name="connsiteY2" fmla="*/ 821580 h 1850572"/>
                <a:gd name="connsiteX3" fmla="*/ 531660 w 644445"/>
                <a:gd name="connsiteY3" fmla="*/ 816429 h 1850572"/>
                <a:gd name="connsiteX4" fmla="*/ 636667 w 644445"/>
                <a:gd name="connsiteY4" fmla="*/ 892629 h 1850572"/>
                <a:gd name="connsiteX5" fmla="*/ 636667 w 644445"/>
                <a:gd name="connsiteY5" fmla="*/ 1850572 h 1850572"/>
                <a:gd name="connsiteX0" fmla="*/ 5296 w 643300"/>
                <a:gd name="connsiteY0" fmla="*/ 0 h 1850572"/>
                <a:gd name="connsiteX1" fmla="*/ 5296 w 643300"/>
                <a:gd name="connsiteY1" fmla="*/ 762000 h 1850572"/>
                <a:gd name="connsiteX2" fmla="*/ 76790 w 643300"/>
                <a:gd name="connsiteY2" fmla="*/ 821580 h 1850572"/>
                <a:gd name="connsiteX3" fmla="*/ 531660 w 643300"/>
                <a:gd name="connsiteY3" fmla="*/ 816429 h 1850572"/>
                <a:gd name="connsiteX4" fmla="*/ 636667 w 643300"/>
                <a:gd name="connsiteY4" fmla="*/ 892629 h 1850572"/>
                <a:gd name="connsiteX5" fmla="*/ 636667 w 643300"/>
                <a:gd name="connsiteY5" fmla="*/ 1850572 h 1850572"/>
                <a:gd name="connsiteX0" fmla="*/ 5296 w 638721"/>
                <a:gd name="connsiteY0" fmla="*/ 0 h 1850572"/>
                <a:gd name="connsiteX1" fmla="*/ 5296 w 638721"/>
                <a:gd name="connsiteY1" fmla="*/ 762000 h 1850572"/>
                <a:gd name="connsiteX2" fmla="*/ 76790 w 638721"/>
                <a:gd name="connsiteY2" fmla="*/ 821580 h 1850572"/>
                <a:gd name="connsiteX3" fmla="*/ 531660 w 638721"/>
                <a:gd name="connsiteY3" fmla="*/ 816429 h 1850572"/>
                <a:gd name="connsiteX4" fmla="*/ 636667 w 638721"/>
                <a:gd name="connsiteY4" fmla="*/ 892629 h 1850572"/>
                <a:gd name="connsiteX5" fmla="*/ 636667 w 638721"/>
                <a:gd name="connsiteY5" fmla="*/ 1850572 h 1850572"/>
                <a:gd name="connsiteX0" fmla="*/ 5296 w 638721"/>
                <a:gd name="connsiteY0" fmla="*/ 0 h 1850572"/>
                <a:gd name="connsiteX1" fmla="*/ 5296 w 638721"/>
                <a:gd name="connsiteY1" fmla="*/ 762000 h 1850572"/>
                <a:gd name="connsiteX2" fmla="*/ 76790 w 638721"/>
                <a:gd name="connsiteY2" fmla="*/ 821580 h 1850572"/>
                <a:gd name="connsiteX3" fmla="*/ 531660 w 638721"/>
                <a:gd name="connsiteY3" fmla="*/ 816429 h 1850572"/>
                <a:gd name="connsiteX4" fmla="*/ 636667 w 638721"/>
                <a:gd name="connsiteY4" fmla="*/ 892629 h 1850572"/>
                <a:gd name="connsiteX5" fmla="*/ 636667 w 638721"/>
                <a:gd name="connsiteY5" fmla="*/ 1850572 h 1850572"/>
                <a:gd name="connsiteX0" fmla="*/ 9875 w 643300"/>
                <a:gd name="connsiteY0" fmla="*/ 0 h 1850572"/>
                <a:gd name="connsiteX1" fmla="*/ 9875 w 643300"/>
                <a:gd name="connsiteY1" fmla="*/ 762000 h 1850572"/>
                <a:gd name="connsiteX2" fmla="*/ 81369 w 643300"/>
                <a:gd name="connsiteY2" fmla="*/ 821580 h 1850572"/>
                <a:gd name="connsiteX3" fmla="*/ 536239 w 643300"/>
                <a:gd name="connsiteY3" fmla="*/ 816429 h 1850572"/>
                <a:gd name="connsiteX4" fmla="*/ 641246 w 643300"/>
                <a:gd name="connsiteY4" fmla="*/ 892629 h 1850572"/>
                <a:gd name="connsiteX5" fmla="*/ 641246 w 643300"/>
                <a:gd name="connsiteY5" fmla="*/ 1850572 h 185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300" h="1850572">
                  <a:moveTo>
                    <a:pt x="9875" y="0"/>
                  </a:moveTo>
                  <a:cubicBezTo>
                    <a:pt x="9875" y="254000"/>
                    <a:pt x="-12344" y="712645"/>
                    <a:pt x="9875" y="762000"/>
                  </a:cubicBezTo>
                  <a:cubicBezTo>
                    <a:pt x="32094" y="811355"/>
                    <a:pt x="32279" y="807358"/>
                    <a:pt x="81369" y="821580"/>
                  </a:cubicBezTo>
                  <a:cubicBezTo>
                    <a:pt x="130459" y="835802"/>
                    <a:pt x="384616" y="818146"/>
                    <a:pt x="536239" y="816429"/>
                  </a:cubicBezTo>
                  <a:cubicBezTo>
                    <a:pt x="614373" y="821401"/>
                    <a:pt x="636624" y="833606"/>
                    <a:pt x="641246" y="892629"/>
                  </a:cubicBezTo>
                  <a:cubicBezTo>
                    <a:pt x="645868" y="951652"/>
                    <a:pt x="641246" y="1531258"/>
                    <a:pt x="641246" y="1850572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1381" y="326476"/>
            <a:ext cx="8605651" cy="588202"/>
          </a:xfrm>
        </p:spPr>
        <p:txBody>
          <a:bodyPr/>
          <a:lstStyle/>
          <a:p>
            <a:r>
              <a:rPr lang="en-US" altLang="ko-KR" sz="24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How to use </a:t>
            </a:r>
            <a:r>
              <a:rPr lang="en-US" altLang="ko-KR" sz="24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</a:t>
            </a:r>
            <a:r>
              <a:rPr lang="en-US" altLang="ko-KR" sz="2400" i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silico</a:t>
            </a:r>
            <a:endParaRPr lang="ko-KR" altLang="en-US" sz="2400" dirty="0">
              <a:latin typeface="Meiryo UI" panose="020B0604030504040204" pitchFamily="34" charset="-128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835696" y="1647728"/>
            <a:ext cx="1435429" cy="2983772"/>
            <a:chOff x="1835696" y="1647728"/>
            <a:chExt cx="1435429" cy="2983772"/>
          </a:xfrm>
        </p:grpSpPr>
        <p:sp>
          <p:nvSpPr>
            <p:cNvPr id="47" name="자유형 46"/>
            <p:cNvSpPr/>
            <p:nvPr/>
          </p:nvSpPr>
          <p:spPr>
            <a:xfrm rot="10800000" flipH="1">
              <a:off x="1835696" y="2780928"/>
              <a:ext cx="792088" cy="1850572"/>
            </a:xfrm>
            <a:custGeom>
              <a:avLst/>
              <a:gdLst>
                <a:gd name="connsiteX0" fmla="*/ 54469 w 691437"/>
                <a:gd name="connsiteY0" fmla="*/ 0 h 1850572"/>
                <a:gd name="connsiteX1" fmla="*/ 54469 w 691437"/>
                <a:gd name="connsiteY1" fmla="*/ 762000 h 1850572"/>
                <a:gd name="connsiteX2" fmla="*/ 620526 w 691437"/>
                <a:gd name="connsiteY2" fmla="*/ 892629 h 1850572"/>
                <a:gd name="connsiteX3" fmla="*/ 664069 w 691437"/>
                <a:gd name="connsiteY3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611404 w 682315"/>
                <a:gd name="connsiteY2" fmla="*/ 892629 h 1850572"/>
                <a:gd name="connsiteX3" fmla="*/ 654947 w 682315"/>
                <a:gd name="connsiteY3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127144 w 682315"/>
                <a:gd name="connsiteY2" fmla="*/ 816429 h 1850572"/>
                <a:gd name="connsiteX3" fmla="*/ 611404 w 682315"/>
                <a:gd name="connsiteY3" fmla="*/ 892629 h 1850572"/>
                <a:gd name="connsiteX4" fmla="*/ 654947 w 682315"/>
                <a:gd name="connsiteY4" fmla="*/ 1850572 h 1850572"/>
                <a:gd name="connsiteX0" fmla="*/ 45347 w 682315"/>
                <a:gd name="connsiteY0" fmla="*/ 0 h 1850572"/>
                <a:gd name="connsiteX1" fmla="*/ 45347 w 682315"/>
                <a:gd name="connsiteY1" fmla="*/ 762000 h 1850572"/>
                <a:gd name="connsiteX2" fmla="*/ 127144 w 682315"/>
                <a:gd name="connsiteY2" fmla="*/ 816429 h 1850572"/>
                <a:gd name="connsiteX3" fmla="*/ 540801 w 682315"/>
                <a:gd name="connsiteY3" fmla="*/ 816429 h 1850572"/>
                <a:gd name="connsiteX4" fmla="*/ 611404 w 682315"/>
                <a:gd name="connsiteY4" fmla="*/ 892629 h 1850572"/>
                <a:gd name="connsiteX5" fmla="*/ 654947 w 682315"/>
                <a:gd name="connsiteY5" fmla="*/ 1850572 h 1850572"/>
                <a:gd name="connsiteX0" fmla="*/ 0 w 636968"/>
                <a:gd name="connsiteY0" fmla="*/ 0 h 1850572"/>
                <a:gd name="connsiteX1" fmla="*/ 0 w 636968"/>
                <a:gd name="connsiteY1" fmla="*/ 762000 h 1850572"/>
                <a:gd name="connsiteX2" fmla="*/ 81797 w 636968"/>
                <a:gd name="connsiteY2" fmla="*/ 816429 h 1850572"/>
                <a:gd name="connsiteX3" fmla="*/ 495454 w 636968"/>
                <a:gd name="connsiteY3" fmla="*/ 816429 h 1850572"/>
                <a:gd name="connsiteX4" fmla="*/ 566057 w 636968"/>
                <a:gd name="connsiteY4" fmla="*/ 892629 h 1850572"/>
                <a:gd name="connsiteX5" fmla="*/ 609600 w 636968"/>
                <a:gd name="connsiteY5" fmla="*/ 1850572 h 1850572"/>
                <a:gd name="connsiteX0" fmla="*/ 0 w 609600"/>
                <a:gd name="connsiteY0" fmla="*/ 0 h 1850572"/>
                <a:gd name="connsiteX1" fmla="*/ 0 w 609600"/>
                <a:gd name="connsiteY1" fmla="*/ 762000 h 1850572"/>
                <a:gd name="connsiteX2" fmla="*/ 81797 w 609600"/>
                <a:gd name="connsiteY2" fmla="*/ 816429 h 1850572"/>
                <a:gd name="connsiteX3" fmla="*/ 495454 w 609600"/>
                <a:gd name="connsiteY3" fmla="*/ 816429 h 1850572"/>
                <a:gd name="connsiteX4" fmla="*/ 566057 w 609600"/>
                <a:gd name="connsiteY4" fmla="*/ 892629 h 1850572"/>
                <a:gd name="connsiteX5" fmla="*/ 609600 w 609600"/>
                <a:gd name="connsiteY5" fmla="*/ 1850572 h 1850572"/>
                <a:gd name="connsiteX0" fmla="*/ 0 w 631371"/>
                <a:gd name="connsiteY0" fmla="*/ 0 h 1850572"/>
                <a:gd name="connsiteX1" fmla="*/ 0 w 631371"/>
                <a:gd name="connsiteY1" fmla="*/ 762000 h 1850572"/>
                <a:gd name="connsiteX2" fmla="*/ 81797 w 631371"/>
                <a:gd name="connsiteY2" fmla="*/ 816429 h 1850572"/>
                <a:gd name="connsiteX3" fmla="*/ 495454 w 631371"/>
                <a:gd name="connsiteY3" fmla="*/ 816429 h 1850572"/>
                <a:gd name="connsiteX4" fmla="*/ 631371 w 631371"/>
                <a:gd name="connsiteY4" fmla="*/ 892629 h 1850572"/>
                <a:gd name="connsiteX5" fmla="*/ 609600 w 631371"/>
                <a:gd name="connsiteY5" fmla="*/ 1850572 h 1850572"/>
                <a:gd name="connsiteX0" fmla="*/ 0 w 641439"/>
                <a:gd name="connsiteY0" fmla="*/ 0 h 1850572"/>
                <a:gd name="connsiteX1" fmla="*/ 0 w 641439"/>
                <a:gd name="connsiteY1" fmla="*/ 762000 h 1850572"/>
                <a:gd name="connsiteX2" fmla="*/ 81797 w 641439"/>
                <a:gd name="connsiteY2" fmla="*/ 816429 h 1850572"/>
                <a:gd name="connsiteX3" fmla="*/ 495454 w 641439"/>
                <a:gd name="connsiteY3" fmla="*/ 816429 h 1850572"/>
                <a:gd name="connsiteX4" fmla="*/ 631371 w 641439"/>
                <a:gd name="connsiteY4" fmla="*/ 892629 h 1850572"/>
                <a:gd name="connsiteX5" fmla="*/ 631371 w 641439"/>
                <a:gd name="connsiteY5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818 w 642257"/>
                <a:gd name="connsiteY0" fmla="*/ 0 h 1850572"/>
                <a:gd name="connsiteX1" fmla="*/ 818 w 642257"/>
                <a:gd name="connsiteY1" fmla="*/ 762000 h 1850572"/>
                <a:gd name="connsiteX2" fmla="*/ 11872 w 642257"/>
                <a:gd name="connsiteY2" fmla="*/ 811952 h 1850572"/>
                <a:gd name="connsiteX3" fmla="*/ 82615 w 642257"/>
                <a:gd name="connsiteY3" fmla="*/ 816429 h 1850572"/>
                <a:gd name="connsiteX4" fmla="*/ 496272 w 642257"/>
                <a:gd name="connsiteY4" fmla="*/ 816429 h 1850572"/>
                <a:gd name="connsiteX5" fmla="*/ 632189 w 642257"/>
                <a:gd name="connsiteY5" fmla="*/ 892629 h 1850572"/>
                <a:gd name="connsiteX6" fmla="*/ 632189 w 642257"/>
                <a:gd name="connsiteY6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6059 w 647498"/>
                <a:gd name="connsiteY0" fmla="*/ 0 h 1850572"/>
                <a:gd name="connsiteX1" fmla="*/ 6059 w 647498"/>
                <a:gd name="connsiteY1" fmla="*/ 762000 h 1850572"/>
                <a:gd name="connsiteX2" fmla="*/ 87856 w 647498"/>
                <a:gd name="connsiteY2" fmla="*/ 816429 h 1850572"/>
                <a:gd name="connsiteX3" fmla="*/ 501513 w 647498"/>
                <a:gd name="connsiteY3" fmla="*/ 816429 h 1850572"/>
                <a:gd name="connsiteX4" fmla="*/ 637430 w 647498"/>
                <a:gd name="connsiteY4" fmla="*/ 892629 h 1850572"/>
                <a:gd name="connsiteX5" fmla="*/ 637430 w 647498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46735"/>
                <a:gd name="connsiteY0" fmla="*/ 0 h 1850572"/>
                <a:gd name="connsiteX1" fmla="*/ 5296 w 646735"/>
                <a:gd name="connsiteY1" fmla="*/ 762000 h 1850572"/>
                <a:gd name="connsiteX2" fmla="*/ 76790 w 646735"/>
                <a:gd name="connsiteY2" fmla="*/ 821580 h 1850572"/>
                <a:gd name="connsiteX3" fmla="*/ 500750 w 646735"/>
                <a:gd name="connsiteY3" fmla="*/ 816429 h 1850572"/>
                <a:gd name="connsiteX4" fmla="*/ 636667 w 646735"/>
                <a:gd name="connsiteY4" fmla="*/ 892629 h 1850572"/>
                <a:gd name="connsiteX5" fmla="*/ 636667 w 646735"/>
                <a:gd name="connsiteY5" fmla="*/ 1850572 h 1850572"/>
                <a:gd name="connsiteX0" fmla="*/ 5296 w 653603"/>
                <a:gd name="connsiteY0" fmla="*/ 0 h 1850572"/>
                <a:gd name="connsiteX1" fmla="*/ 5296 w 653603"/>
                <a:gd name="connsiteY1" fmla="*/ 762000 h 1850572"/>
                <a:gd name="connsiteX2" fmla="*/ 76790 w 653603"/>
                <a:gd name="connsiteY2" fmla="*/ 821580 h 1850572"/>
                <a:gd name="connsiteX3" fmla="*/ 500750 w 653603"/>
                <a:gd name="connsiteY3" fmla="*/ 816429 h 1850572"/>
                <a:gd name="connsiteX4" fmla="*/ 636667 w 653603"/>
                <a:gd name="connsiteY4" fmla="*/ 892629 h 1850572"/>
                <a:gd name="connsiteX5" fmla="*/ 636667 w 653603"/>
                <a:gd name="connsiteY5" fmla="*/ 1850572 h 1850572"/>
                <a:gd name="connsiteX0" fmla="*/ 5296 w 639865"/>
                <a:gd name="connsiteY0" fmla="*/ 0 h 1850572"/>
                <a:gd name="connsiteX1" fmla="*/ 5296 w 639865"/>
                <a:gd name="connsiteY1" fmla="*/ 762000 h 1850572"/>
                <a:gd name="connsiteX2" fmla="*/ 76790 w 639865"/>
                <a:gd name="connsiteY2" fmla="*/ 821580 h 1850572"/>
                <a:gd name="connsiteX3" fmla="*/ 500750 w 639865"/>
                <a:gd name="connsiteY3" fmla="*/ 816429 h 1850572"/>
                <a:gd name="connsiteX4" fmla="*/ 636667 w 639865"/>
                <a:gd name="connsiteY4" fmla="*/ 892629 h 1850572"/>
                <a:gd name="connsiteX5" fmla="*/ 636667 w 639865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343472 w 641010"/>
                <a:gd name="connsiteY3" fmla="*/ 811952 h 1850572"/>
                <a:gd name="connsiteX4" fmla="*/ 500750 w 641010"/>
                <a:gd name="connsiteY4" fmla="*/ 816429 h 1850572"/>
                <a:gd name="connsiteX5" fmla="*/ 636667 w 641010"/>
                <a:gd name="connsiteY5" fmla="*/ 892629 h 1850572"/>
                <a:gd name="connsiteX6" fmla="*/ 636667 w 641010"/>
                <a:gd name="connsiteY6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343472 w 641010"/>
                <a:gd name="connsiteY3" fmla="*/ 811952 h 1850572"/>
                <a:gd name="connsiteX4" fmla="*/ 500750 w 641010"/>
                <a:gd name="connsiteY4" fmla="*/ 816429 h 1850572"/>
                <a:gd name="connsiteX5" fmla="*/ 636667 w 641010"/>
                <a:gd name="connsiteY5" fmla="*/ 892629 h 1850572"/>
                <a:gd name="connsiteX6" fmla="*/ 636667 w 641010"/>
                <a:gd name="connsiteY6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1010"/>
                <a:gd name="connsiteY0" fmla="*/ 0 h 1850572"/>
                <a:gd name="connsiteX1" fmla="*/ 5296 w 641010"/>
                <a:gd name="connsiteY1" fmla="*/ 762000 h 1850572"/>
                <a:gd name="connsiteX2" fmla="*/ 76790 w 641010"/>
                <a:gd name="connsiteY2" fmla="*/ 821580 h 1850572"/>
                <a:gd name="connsiteX3" fmla="*/ 500750 w 641010"/>
                <a:gd name="connsiteY3" fmla="*/ 816429 h 1850572"/>
                <a:gd name="connsiteX4" fmla="*/ 636667 w 641010"/>
                <a:gd name="connsiteY4" fmla="*/ 892629 h 1850572"/>
                <a:gd name="connsiteX5" fmla="*/ 636667 w 641010"/>
                <a:gd name="connsiteY5" fmla="*/ 1850572 h 1850572"/>
                <a:gd name="connsiteX0" fmla="*/ 5296 w 644445"/>
                <a:gd name="connsiteY0" fmla="*/ 0 h 1850572"/>
                <a:gd name="connsiteX1" fmla="*/ 5296 w 644445"/>
                <a:gd name="connsiteY1" fmla="*/ 762000 h 1850572"/>
                <a:gd name="connsiteX2" fmla="*/ 76790 w 644445"/>
                <a:gd name="connsiteY2" fmla="*/ 821580 h 1850572"/>
                <a:gd name="connsiteX3" fmla="*/ 531660 w 644445"/>
                <a:gd name="connsiteY3" fmla="*/ 816429 h 1850572"/>
                <a:gd name="connsiteX4" fmla="*/ 636667 w 644445"/>
                <a:gd name="connsiteY4" fmla="*/ 892629 h 1850572"/>
                <a:gd name="connsiteX5" fmla="*/ 636667 w 644445"/>
                <a:gd name="connsiteY5" fmla="*/ 1850572 h 1850572"/>
                <a:gd name="connsiteX0" fmla="*/ 5296 w 643300"/>
                <a:gd name="connsiteY0" fmla="*/ 0 h 1850572"/>
                <a:gd name="connsiteX1" fmla="*/ 5296 w 643300"/>
                <a:gd name="connsiteY1" fmla="*/ 762000 h 1850572"/>
                <a:gd name="connsiteX2" fmla="*/ 76790 w 643300"/>
                <a:gd name="connsiteY2" fmla="*/ 821580 h 1850572"/>
                <a:gd name="connsiteX3" fmla="*/ 531660 w 643300"/>
                <a:gd name="connsiteY3" fmla="*/ 816429 h 1850572"/>
                <a:gd name="connsiteX4" fmla="*/ 636667 w 643300"/>
                <a:gd name="connsiteY4" fmla="*/ 892629 h 1850572"/>
                <a:gd name="connsiteX5" fmla="*/ 636667 w 643300"/>
                <a:gd name="connsiteY5" fmla="*/ 1850572 h 1850572"/>
                <a:gd name="connsiteX0" fmla="*/ 5296 w 638721"/>
                <a:gd name="connsiteY0" fmla="*/ 0 h 1850572"/>
                <a:gd name="connsiteX1" fmla="*/ 5296 w 638721"/>
                <a:gd name="connsiteY1" fmla="*/ 762000 h 1850572"/>
                <a:gd name="connsiteX2" fmla="*/ 76790 w 638721"/>
                <a:gd name="connsiteY2" fmla="*/ 821580 h 1850572"/>
                <a:gd name="connsiteX3" fmla="*/ 531660 w 638721"/>
                <a:gd name="connsiteY3" fmla="*/ 816429 h 1850572"/>
                <a:gd name="connsiteX4" fmla="*/ 636667 w 638721"/>
                <a:gd name="connsiteY4" fmla="*/ 892629 h 1850572"/>
                <a:gd name="connsiteX5" fmla="*/ 636667 w 638721"/>
                <a:gd name="connsiteY5" fmla="*/ 1850572 h 1850572"/>
                <a:gd name="connsiteX0" fmla="*/ 5296 w 638721"/>
                <a:gd name="connsiteY0" fmla="*/ 0 h 1850572"/>
                <a:gd name="connsiteX1" fmla="*/ 5296 w 638721"/>
                <a:gd name="connsiteY1" fmla="*/ 762000 h 1850572"/>
                <a:gd name="connsiteX2" fmla="*/ 76790 w 638721"/>
                <a:gd name="connsiteY2" fmla="*/ 821580 h 1850572"/>
                <a:gd name="connsiteX3" fmla="*/ 531660 w 638721"/>
                <a:gd name="connsiteY3" fmla="*/ 816429 h 1850572"/>
                <a:gd name="connsiteX4" fmla="*/ 636667 w 638721"/>
                <a:gd name="connsiteY4" fmla="*/ 892629 h 1850572"/>
                <a:gd name="connsiteX5" fmla="*/ 636667 w 638721"/>
                <a:gd name="connsiteY5" fmla="*/ 1850572 h 1850572"/>
                <a:gd name="connsiteX0" fmla="*/ 9875 w 643300"/>
                <a:gd name="connsiteY0" fmla="*/ 0 h 1850572"/>
                <a:gd name="connsiteX1" fmla="*/ 9875 w 643300"/>
                <a:gd name="connsiteY1" fmla="*/ 762000 h 1850572"/>
                <a:gd name="connsiteX2" fmla="*/ 81369 w 643300"/>
                <a:gd name="connsiteY2" fmla="*/ 821580 h 1850572"/>
                <a:gd name="connsiteX3" fmla="*/ 536239 w 643300"/>
                <a:gd name="connsiteY3" fmla="*/ 816429 h 1850572"/>
                <a:gd name="connsiteX4" fmla="*/ 641246 w 643300"/>
                <a:gd name="connsiteY4" fmla="*/ 892629 h 1850572"/>
                <a:gd name="connsiteX5" fmla="*/ 641246 w 643300"/>
                <a:gd name="connsiteY5" fmla="*/ 1850572 h 185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300" h="1850572">
                  <a:moveTo>
                    <a:pt x="9875" y="0"/>
                  </a:moveTo>
                  <a:cubicBezTo>
                    <a:pt x="9875" y="254000"/>
                    <a:pt x="-12344" y="712645"/>
                    <a:pt x="9875" y="762000"/>
                  </a:cubicBezTo>
                  <a:cubicBezTo>
                    <a:pt x="32094" y="811355"/>
                    <a:pt x="32279" y="807358"/>
                    <a:pt x="81369" y="821580"/>
                  </a:cubicBezTo>
                  <a:cubicBezTo>
                    <a:pt x="130459" y="835802"/>
                    <a:pt x="384616" y="818146"/>
                    <a:pt x="536239" y="816429"/>
                  </a:cubicBezTo>
                  <a:cubicBezTo>
                    <a:pt x="614373" y="821401"/>
                    <a:pt x="636624" y="833606"/>
                    <a:pt x="641246" y="892629"/>
                  </a:cubicBezTo>
                  <a:cubicBezTo>
                    <a:pt x="645868" y="951652"/>
                    <a:pt x="641246" y="1531258"/>
                    <a:pt x="641246" y="1850572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1936487" y="1647728"/>
              <a:ext cx="1334638" cy="13346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食物系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46383" y="2192262"/>
            <a:ext cx="1150144" cy="2122025"/>
            <a:chOff x="1117600" y="2192262"/>
            <a:chExt cx="1150144" cy="2122025"/>
          </a:xfrm>
        </p:grpSpPr>
        <p:sp>
          <p:nvSpPr>
            <p:cNvPr id="10" name="자유형 9"/>
            <p:cNvSpPr/>
            <p:nvPr/>
          </p:nvSpPr>
          <p:spPr>
            <a:xfrm>
              <a:off x="1676400" y="3198287"/>
              <a:ext cx="0" cy="1116000"/>
            </a:xfrm>
            <a:custGeom>
              <a:avLst/>
              <a:gdLst>
                <a:gd name="connsiteX0" fmla="*/ 0 w 0"/>
                <a:gd name="connsiteY0" fmla="*/ 0 h 1208315"/>
                <a:gd name="connsiteX1" fmla="*/ 0 w 0"/>
                <a:gd name="connsiteY1" fmla="*/ 1208315 h 12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08315">
                  <a:moveTo>
                    <a:pt x="0" y="0"/>
                  </a:moveTo>
                  <a:lnTo>
                    <a:pt x="0" y="1208315"/>
                  </a:ln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1117600" y="2192262"/>
              <a:ext cx="1150144" cy="11501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微生物系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84790" y="6017139"/>
            <a:ext cx="102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Customer</a:t>
            </a:r>
            <a:r>
              <a:rPr lang="ko-KR" altLang="en-US" sz="1200" b="1" dirty="0" smtClean="0">
                <a:latin typeface="Meiryo UI" panose="020B0604030504040204" pitchFamily="34" charset="-128"/>
              </a:rPr>
              <a:t> 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384759" y="1359695"/>
            <a:ext cx="4536504" cy="4790427"/>
          </a:xfrm>
          <a:prstGeom prst="roundRect">
            <a:avLst>
              <a:gd name="adj" fmla="val 4429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168735" y="4383326"/>
            <a:ext cx="39600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94872" y="1861580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デジタル自動試薬の開発</a:t>
            </a:r>
            <a:endParaRPr lang="ko-KR" altLang="en-US" sz="2000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34" charset="-128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981493" y="2261690"/>
            <a:ext cx="5343035" cy="3784019"/>
            <a:chOff x="3952710" y="2261690"/>
            <a:chExt cx="5343035" cy="3784019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710" y="2261690"/>
              <a:ext cx="5343035" cy="3784019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5462584" y="3036302"/>
              <a:ext cx="27093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800" b="1" dirty="0" err="1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rPr>
                <a:t>SG</a:t>
              </a:r>
              <a:r>
                <a:rPr lang="en-US" altLang="ko-KR" sz="4800" b="1" i="1" dirty="0" err="1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rPr>
                <a:t>silico</a:t>
              </a:r>
              <a:endParaRPr lang="ko-KR" altLang="en-US" sz="40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34" charset="-128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4335898" y="1268760"/>
            <a:ext cx="236101" cy="314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4" name="직사각형 43"/>
          <p:cNvSpPr/>
          <p:nvPr/>
        </p:nvSpPr>
        <p:spPr>
          <a:xfrm rot="5400000">
            <a:off x="6581657" y="-764380"/>
            <a:ext cx="228836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806845" y="1193139"/>
            <a:ext cx="228836" cy="48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46" name="직사각형 45"/>
          <p:cNvSpPr/>
          <p:nvPr/>
        </p:nvSpPr>
        <p:spPr>
          <a:xfrm rot="5400000">
            <a:off x="6636070" y="3917557"/>
            <a:ext cx="228836" cy="44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307871" y="4845354"/>
            <a:ext cx="228836" cy="13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835696" y="4142761"/>
            <a:ext cx="2657746" cy="528663"/>
            <a:chOff x="1835696" y="4142761"/>
            <a:chExt cx="2657746" cy="528663"/>
          </a:xfrm>
        </p:grpSpPr>
        <p:grpSp>
          <p:nvGrpSpPr>
            <p:cNvPr id="25" name="그룹 24"/>
            <p:cNvGrpSpPr/>
            <p:nvPr/>
          </p:nvGrpSpPr>
          <p:grpSpPr>
            <a:xfrm>
              <a:off x="1835696" y="4365609"/>
              <a:ext cx="2657746" cy="305815"/>
              <a:chOff x="3723325" y="404664"/>
              <a:chExt cx="2657746" cy="305815"/>
            </a:xfrm>
          </p:grpSpPr>
          <p:sp>
            <p:nvSpPr>
              <p:cNvPr id="23" name="오른쪽 화살표 22"/>
              <p:cNvSpPr/>
              <p:nvPr/>
            </p:nvSpPr>
            <p:spPr>
              <a:xfrm>
                <a:off x="3779912" y="404664"/>
                <a:ext cx="2565299" cy="287885"/>
              </a:xfrm>
              <a:prstGeom prst="rightArrow">
                <a:avLst>
                  <a:gd name="adj1" fmla="val 50000"/>
                  <a:gd name="adj2" fmla="val 9048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3723325" y="566536"/>
                <a:ext cx="2657746" cy="143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Meiryo UI" panose="020B0604030504040204" pitchFamily="34" charset="-128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123728" y="4142761"/>
              <a:ext cx="2112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Meiryo UI" panose="020B0604030504040204" pitchFamily="34" charset="-128"/>
                  <a:ea typeface="Meiryo UI" panose="020B0604030504040204" pitchFamily="34" charset="-128"/>
                </a:rPr>
                <a:t>Target sequence &amp; DNA</a:t>
              </a:r>
              <a:endParaRPr lang="ko-KR" altLang="en-US" sz="1200" b="1" dirty="0" smtClean="0">
                <a:latin typeface="Meiryo UI" panose="020B0604030504040204" pitchFamily="34" charset="-128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 flipH="1" flipV="1">
            <a:off x="1907841" y="4644497"/>
            <a:ext cx="2556000" cy="296671"/>
            <a:chOff x="3741613" y="404664"/>
            <a:chExt cx="2657746" cy="296671"/>
          </a:xfrm>
        </p:grpSpPr>
        <p:sp>
          <p:nvSpPr>
            <p:cNvPr id="60" name="오른쪽 화살표 59"/>
            <p:cNvSpPr/>
            <p:nvPr/>
          </p:nvSpPr>
          <p:spPr>
            <a:xfrm>
              <a:off x="3797167" y="404664"/>
              <a:ext cx="2565299" cy="287885"/>
            </a:xfrm>
            <a:prstGeom prst="rightArrow">
              <a:avLst>
                <a:gd name="adj1" fmla="val 50000"/>
                <a:gd name="adj2" fmla="val 9048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741613" y="557392"/>
              <a:ext cx="2657746" cy="14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eiryo UI" panose="020B0604030504040204" pitchFamily="34" charset="-128"/>
              </a:endParaRPr>
            </a:p>
          </p:txBody>
        </p:sp>
      </p:grpSp>
      <p:sp>
        <p:nvSpPr>
          <p:cNvPr id="58" name="직사각형 57"/>
          <p:cNvSpPr/>
          <p:nvPr/>
        </p:nvSpPr>
        <p:spPr>
          <a:xfrm rot="5400000">
            <a:off x="3112277" y="3540678"/>
            <a:ext cx="251865" cy="260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eiryo UI" panose="020B0604030504040204" pitchFamily="34" charset="-128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5" y="4219849"/>
            <a:ext cx="873646" cy="18032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3850" y="44624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SGsilico</a:t>
            </a:r>
            <a:r>
              <a:rPr lang="en-US" altLang="ko-KR" sz="12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 proposal</a:t>
            </a:r>
            <a:endParaRPr lang="ko-KR" altLang="en-US" sz="1200" b="1" dirty="0" smtClean="0">
              <a:latin typeface="Meiryo UI" panose="020B0604030504040204" pitchFamily="34" charset="-128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403905" y="4988755"/>
            <a:ext cx="1332096" cy="1028384"/>
            <a:chOff x="2403905" y="4988755"/>
            <a:chExt cx="1332096" cy="1028384"/>
          </a:xfrm>
        </p:grpSpPr>
        <p:sp>
          <p:nvSpPr>
            <p:cNvPr id="54" name="TextBox 53"/>
            <p:cNvSpPr txBox="1"/>
            <p:nvPr/>
          </p:nvSpPr>
          <p:spPr>
            <a:xfrm>
              <a:off x="2403905" y="4988755"/>
              <a:ext cx="1332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Ready-to-use </a:t>
              </a:r>
            </a:p>
            <a:p>
              <a:pPr algn="ctr"/>
              <a:r>
                <a:rPr lang="ja-JP" alt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最適化製品</a:t>
              </a:r>
              <a:endParaRPr lang="ko-KR" altLang="en-US" sz="12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34" charset="-128"/>
              </a:endParaRPr>
            </a:p>
          </p:txBody>
        </p:sp>
        <p:pic>
          <p:nvPicPr>
            <p:cNvPr id="1026" name="Picture 2" descr="C:\Users\user\AppData\Local\Microsoft\Windows\Temporary Internet Files\Content.IE5\OC3IXIP4\제품박스(튜브포함)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2" t="25480" r="19297" b="19394"/>
            <a:stretch/>
          </p:blipFill>
          <p:spPr bwMode="auto">
            <a:xfrm>
              <a:off x="2615911" y="5518828"/>
              <a:ext cx="736992" cy="49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3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0" grpId="0" animBg="1"/>
      <p:bldP spid="44" grpId="0" animBg="1"/>
      <p:bldP spid="45" grpId="0" animBg="1"/>
      <p:bldP spid="46" grpId="0" animBg="1"/>
      <p:bldP spid="52" grpId="0" animBg="1"/>
      <p:bldP spid="58" grpId="0" animBg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935</Words>
  <Application>Microsoft Office PowerPoint</Application>
  <PresentationFormat>画面に合わせる (4:3)</PresentationFormat>
  <Paragraphs>340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Agency FB</vt:lpstr>
      <vt:lpstr>HGｺﾞｼｯｸM</vt:lpstr>
      <vt:lpstr>HG明朝B</vt:lpstr>
      <vt:lpstr>맑은 고딕</vt:lpstr>
      <vt:lpstr>Meiryo UI</vt:lpstr>
      <vt:lpstr>ＭＳ Ｐゴシック</vt:lpstr>
      <vt:lpstr>Arial</vt:lpstr>
      <vt:lpstr>Calibri</vt:lpstr>
      <vt:lpstr>Cambria</vt:lpstr>
      <vt:lpstr>Ebrima</vt:lpstr>
      <vt:lpstr>Garamond</vt:lpstr>
      <vt:lpstr>Wingdings</vt:lpstr>
      <vt:lpstr>1_Office 테마</vt:lpstr>
      <vt:lpstr>Total solution for lab</vt:lpstr>
      <vt:lpstr>Key features of total solution for lab</vt:lpstr>
      <vt:lpstr>Contents</vt:lpstr>
      <vt:lpstr>PowerPoint プレゼンテーション</vt:lpstr>
      <vt:lpstr>What is SGsilico?</vt:lpstr>
      <vt:lpstr>SGsilico生物系全領域</vt:lpstr>
      <vt:lpstr>SGsilico デジタル自動試薬の開発</vt:lpstr>
      <vt:lpstr>SGsilico 最適化製品の生産</vt:lpstr>
      <vt:lpstr>How to use SGsilico</vt:lpstr>
      <vt:lpstr>SGsilico portfolio “Human health 分野事例”</vt:lpstr>
      <vt:lpstr>Example of SGsilico application</vt:lpstr>
      <vt:lpstr>SGsilico business model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SGsilico 사업소개</dc:title>
  <dc:creator>user</dc:creator>
  <cp:lastModifiedBy>PC User</cp:lastModifiedBy>
  <cp:revision>370</cp:revision>
  <cp:lastPrinted>2016-08-03T07:11:45Z</cp:lastPrinted>
  <dcterms:created xsi:type="dcterms:W3CDTF">2016-07-13T04:36:31Z</dcterms:created>
  <dcterms:modified xsi:type="dcterms:W3CDTF">2016-08-03T07:12:49Z</dcterms:modified>
</cp:coreProperties>
</file>