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1" r:id="rId6"/>
  </p:sldMasterIdLst>
  <p:notesMasterIdLst>
    <p:notesMasterId r:id="rId21"/>
  </p:notesMasterIdLst>
  <p:handoutMasterIdLst>
    <p:handoutMasterId r:id="rId22"/>
  </p:handoutMasterIdLst>
  <p:sldIdLst>
    <p:sldId id="257" r:id="rId7"/>
    <p:sldId id="259" r:id="rId8"/>
    <p:sldId id="260" r:id="rId9"/>
    <p:sldId id="261" r:id="rId10"/>
    <p:sldId id="262" r:id="rId11"/>
    <p:sldId id="263" r:id="rId12"/>
    <p:sldId id="272" r:id="rId13"/>
    <p:sldId id="265" r:id="rId14"/>
    <p:sldId id="266" r:id="rId15"/>
    <p:sldId id="267" r:id="rId16"/>
    <p:sldId id="268" r:id="rId17"/>
    <p:sldId id="269" r:id="rId18"/>
    <p:sldId id="270" r:id="rId19"/>
    <p:sldId id="271" r:id="rId2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3072">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5"/>
    <a:srgbClr val="0050E6"/>
    <a:srgbClr val="0D9A45"/>
    <a:srgbClr val="A87D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6" autoAdjust="0"/>
    <p:restoredTop sz="93474" autoAdjust="0"/>
  </p:normalViewPr>
  <p:slideViewPr>
    <p:cSldViewPr>
      <p:cViewPr varScale="1">
        <p:scale>
          <a:sx n="63" d="100"/>
          <a:sy n="63" d="100"/>
        </p:scale>
        <p:origin x="924" y="78"/>
      </p:cViewPr>
      <p:guideLst>
        <p:guide orient="horz" pos="3072"/>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a:defRPr sz="1200" smtClean="0"/>
            </a:lvl1pPr>
          </a:lstStyle>
          <a:p>
            <a:pPr>
              <a:defRPr/>
            </a:pPr>
            <a:fld id="{CEA16A7A-CCD8-450F-85F7-C795063870C8}" type="datetimeFigureOut">
              <a:rPr lang="en-US"/>
              <a:pPr>
                <a:defRPr/>
              </a:pPr>
              <a:t>3/25/2013</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a:defRPr sz="1200" smtClean="0"/>
            </a:lvl1pPr>
          </a:lstStyle>
          <a:p>
            <a:pPr>
              <a:defRPr/>
            </a:pPr>
            <a:fld id="{853A5247-7254-4241-97B2-9FD9D16C1648}" type="slidenum">
              <a:rPr lang="en-US"/>
              <a:pPr>
                <a:defRPr/>
              </a:pPr>
              <a:t>‹#›</a:t>
            </a:fld>
            <a:endParaRPr lang="en-US"/>
          </a:p>
        </p:txBody>
      </p:sp>
    </p:spTree>
    <p:extLst>
      <p:ext uri="{BB962C8B-B14F-4D97-AF65-F5344CB8AC3E}">
        <p14:creationId xmlns:p14="http://schemas.microsoft.com/office/powerpoint/2010/main" val="94190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27651"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27655"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eaLnBrk="0" hangingPunct="0">
              <a:defRPr sz="1200">
                <a:ea typeface="ＭＳ Ｐゴシック" pitchFamily="34" charset="-128"/>
              </a:defRPr>
            </a:lvl1pPr>
          </a:lstStyle>
          <a:p>
            <a:pPr>
              <a:defRPr/>
            </a:pPr>
            <a:fld id="{49FFB09E-65CA-4E53-BA90-CCEDD9E60F5E}" type="slidenum">
              <a:rPr lang="en-US"/>
              <a:pPr>
                <a:defRPr/>
              </a:pPr>
              <a:t>‹#›</a:t>
            </a:fld>
            <a:endParaRPr lang="en-US"/>
          </a:p>
        </p:txBody>
      </p:sp>
    </p:spTree>
    <p:extLst>
      <p:ext uri="{BB962C8B-B14F-4D97-AF65-F5344CB8AC3E}">
        <p14:creationId xmlns:p14="http://schemas.microsoft.com/office/powerpoint/2010/main" val="1091669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FFB09E-65CA-4E53-BA90-CCEDD9E60F5E}" type="slidenum">
              <a:rPr lang="en-US" smtClean="0"/>
              <a:pPr>
                <a:defRPr/>
              </a:pPr>
              <a:t>3</a:t>
            </a:fld>
            <a:endParaRPr lang="en-US"/>
          </a:p>
        </p:txBody>
      </p:sp>
    </p:spTree>
    <p:extLst>
      <p:ext uri="{BB962C8B-B14F-4D97-AF65-F5344CB8AC3E}">
        <p14:creationId xmlns:p14="http://schemas.microsoft.com/office/powerpoint/2010/main" val="88464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FFB09E-65CA-4E53-BA90-CCEDD9E60F5E}" type="slidenum">
              <a:rPr lang="en-US" smtClean="0"/>
              <a:pPr>
                <a:defRPr/>
              </a:pPr>
              <a:t>8</a:t>
            </a:fld>
            <a:endParaRPr lang="en-US"/>
          </a:p>
        </p:txBody>
      </p:sp>
    </p:spTree>
    <p:extLst>
      <p:ext uri="{BB962C8B-B14F-4D97-AF65-F5344CB8AC3E}">
        <p14:creationId xmlns:p14="http://schemas.microsoft.com/office/powerpoint/2010/main" val="291295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FFB09E-65CA-4E53-BA90-CCEDD9E60F5E}" type="slidenum">
              <a:rPr lang="en-US" smtClean="0"/>
              <a:pPr>
                <a:defRPr/>
              </a:pPr>
              <a:t>9</a:t>
            </a:fld>
            <a:endParaRPr lang="en-US"/>
          </a:p>
        </p:txBody>
      </p:sp>
    </p:spTree>
    <p:extLst>
      <p:ext uri="{BB962C8B-B14F-4D97-AF65-F5344CB8AC3E}">
        <p14:creationId xmlns:p14="http://schemas.microsoft.com/office/powerpoint/2010/main" val="215244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FFB09E-65CA-4E53-BA90-CCEDD9E60F5E}" type="slidenum">
              <a:rPr lang="en-US" smtClean="0"/>
              <a:pPr>
                <a:defRPr/>
              </a:pPr>
              <a:t>11</a:t>
            </a:fld>
            <a:endParaRPr lang="en-US"/>
          </a:p>
        </p:txBody>
      </p:sp>
    </p:spTree>
    <p:extLst>
      <p:ext uri="{BB962C8B-B14F-4D97-AF65-F5344CB8AC3E}">
        <p14:creationId xmlns:p14="http://schemas.microsoft.com/office/powerpoint/2010/main" val="336827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907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198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AmplideXfmr1.png"/>
          <p:cNvPicPr>
            <a:picLocks noChangeAspect="1"/>
          </p:cNvPicPr>
          <p:nvPr userDrawn="1"/>
        </p:nvPicPr>
        <p:blipFill>
          <a:blip r:embed="rId2"/>
          <a:srcRect/>
          <a:stretch>
            <a:fillRect/>
          </a:stretch>
        </p:blipFill>
        <p:spPr bwMode="auto">
          <a:xfrm>
            <a:off x="7315200" y="838200"/>
            <a:ext cx="1557338" cy="28098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a:t>Confidential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AmplideXfmr1.png"/>
          <p:cNvPicPr>
            <a:picLocks noChangeAspect="1"/>
          </p:cNvPicPr>
          <p:nvPr userDrawn="1"/>
        </p:nvPicPr>
        <p:blipFill>
          <a:blip r:embed="rId2"/>
          <a:srcRect/>
          <a:stretch>
            <a:fillRect/>
          </a:stretch>
        </p:blipFill>
        <p:spPr bwMode="auto">
          <a:xfrm>
            <a:off x="7315200" y="838200"/>
            <a:ext cx="1557338" cy="28098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05300" cy="4724400"/>
          </a:xfrm>
        </p:spPr>
        <p:txBody>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143000"/>
            <a:ext cx="4305300" cy="4724400"/>
          </a:xfrm>
        </p:spPr>
        <p:txBody>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6" name="Rectangle 5"/>
          <p:cNvSpPr>
            <a:spLocks noGrp="1" noChangeArrowheads="1"/>
          </p:cNvSpPr>
          <p:nvPr>
            <p:ph type="dt" sz="half" idx="10"/>
          </p:nvPr>
        </p:nvSpPr>
        <p:spPr/>
        <p:txBody>
          <a:bodyPr/>
          <a:lstStyle>
            <a:lvl1pPr>
              <a:defRPr/>
            </a:lvl1pPr>
          </a:lstStyle>
          <a:p>
            <a:pPr>
              <a:defRPr/>
            </a:pPr>
            <a:r>
              <a:rPr lang="en-US"/>
              <a:t>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143000"/>
            <a:ext cx="8763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1524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r>
              <a:rPr lang="en-US"/>
              <a:t>Confidential</a:t>
            </a:r>
          </a:p>
        </p:txBody>
      </p:sp>
    </p:spTree>
  </p:cSld>
  <p:clrMap bg1="lt1" tx1="dk1" bg2="lt2" tx2="dk2" accent1="accent1" accent2="accent2" accent3="accent3" accent4="accent4" accent5="accent5" accent6="accent6" hlink="hlink" folHlink="folHlink"/>
  <p:sldLayoutIdLst>
    <p:sldLayoutId id="2147483787" r:id="rId1"/>
    <p:sldLayoutId id="2147483796" r:id="rId2"/>
    <p:sldLayoutId id="2147483797" r:id="rId3"/>
    <p:sldLayoutId id="2147483788" r:id="rId4"/>
    <p:sldLayoutId id="214748379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rtl="0" eaLnBrk="0" fontAlgn="base" hangingPunct="0">
        <a:spcBef>
          <a:spcPct val="0"/>
        </a:spcBef>
        <a:spcAft>
          <a:spcPct val="0"/>
        </a:spcAft>
        <a:defRPr sz="2400" b="1">
          <a:solidFill>
            <a:schemeClr val="bg1"/>
          </a:solidFill>
          <a:latin typeface="+mj-lt"/>
          <a:ea typeface="ＭＳ Ｐゴシック" pitchFamily="34" charset="-128"/>
          <a:cs typeface="ＭＳ Ｐゴシック" pitchFamily="34" charset="-128"/>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pitchFamily="34" charset="-128"/>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219200" y="914400"/>
            <a:ext cx="5334000" cy="1785104"/>
          </a:xfrm>
          <a:prstGeom prst="rect">
            <a:avLst/>
          </a:prstGeom>
          <a:noFill/>
          <a:ln w="9525">
            <a:noFill/>
            <a:miter lim="800000"/>
            <a:headEnd/>
            <a:tailEnd/>
          </a:ln>
        </p:spPr>
        <p:txBody>
          <a:bodyPr>
            <a:spAutoFit/>
          </a:bodyPr>
          <a:lstStyle/>
          <a:p>
            <a:pPr algn="ctr" eaLnBrk="0" hangingPunct="0">
              <a:spcBef>
                <a:spcPct val="50000"/>
              </a:spcBef>
            </a:pPr>
            <a:r>
              <a:rPr lang="en-US" sz="4000" dirty="0" err="1"/>
              <a:t>Amplidex</a:t>
            </a:r>
            <a:r>
              <a:rPr lang="en-US" sz="4000" dirty="0"/>
              <a:t>® </a:t>
            </a:r>
            <a:r>
              <a:rPr lang="en-US" sz="4000" i="1" dirty="0"/>
              <a:t>FMR1</a:t>
            </a:r>
            <a:r>
              <a:rPr lang="en-US" sz="4000" dirty="0"/>
              <a:t> PCR Reagents</a:t>
            </a:r>
            <a:r>
              <a:rPr lang="en-US" sz="4000" dirty="0" smtClean="0"/>
              <a:t>*</a:t>
            </a:r>
          </a:p>
          <a:p>
            <a:pPr algn="ctr" eaLnBrk="0" hangingPunct="0">
              <a:spcBef>
                <a:spcPct val="50000"/>
              </a:spcBef>
            </a:pPr>
            <a:r>
              <a:rPr lang="en-US" sz="2000" dirty="0" err="1"/>
              <a:t>Amplidex</a:t>
            </a:r>
            <a:r>
              <a:rPr lang="en-US" sz="2000" dirty="0"/>
              <a:t>® </a:t>
            </a:r>
            <a:r>
              <a:rPr lang="en-US" sz="2000" i="1" dirty="0"/>
              <a:t>FMR1</a:t>
            </a:r>
            <a:r>
              <a:rPr lang="en-US" sz="2000" dirty="0"/>
              <a:t> </a:t>
            </a:r>
            <a:r>
              <a:rPr lang="en-US" sz="2000" dirty="0" smtClean="0"/>
              <a:t>PCR</a:t>
            </a:r>
            <a:r>
              <a:rPr lang="ja-JP" altLang="en-US" sz="2000" dirty="0" smtClean="0"/>
              <a:t>試</a:t>
            </a:r>
            <a:r>
              <a:rPr lang="ja-JP" altLang="en-US" sz="2000" dirty="0"/>
              <a:t>薬</a:t>
            </a:r>
            <a:r>
              <a:rPr lang="en-US" sz="2000" dirty="0" smtClean="0"/>
              <a:t>*</a:t>
            </a:r>
            <a:endParaRPr lang="en-US" sz="2000" dirty="0"/>
          </a:p>
        </p:txBody>
      </p:sp>
      <p:sp>
        <p:nvSpPr>
          <p:cNvPr id="5123" name="Text Box 5"/>
          <p:cNvSpPr txBox="1">
            <a:spLocks noChangeArrowheads="1"/>
          </p:cNvSpPr>
          <p:nvPr/>
        </p:nvSpPr>
        <p:spPr bwMode="auto">
          <a:xfrm>
            <a:off x="111125" y="5045075"/>
            <a:ext cx="3265488" cy="646113"/>
          </a:xfrm>
          <a:prstGeom prst="rect">
            <a:avLst/>
          </a:prstGeom>
          <a:noFill/>
          <a:ln w="9525">
            <a:noFill/>
            <a:miter lim="800000"/>
            <a:headEnd/>
            <a:tailEnd/>
          </a:ln>
        </p:spPr>
        <p:txBody>
          <a:bodyPr wrap="none">
            <a:spAutoFit/>
          </a:bodyPr>
          <a:lstStyle/>
          <a:p>
            <a:pPr algn="ctr" eaLnBrk="0" hangingPunct="0"/>
            <a:r>
              <a:rPr lang="en-US"/>
              <a:t>Ninad Pendse, M.S., M.B.A.</a:t>
            </a:r>
            <a:br>
              <a:rPr lang="en-US"/>
            </a:br>
            <a:r>
              <a:rPr lang="en-US"/>
              <a:t>Product Manager, Diagnostics</a:t>
            </a:r>
            <a:endParaRPr lang="en-US" sz="2400"/>
          </a:p>
        </p:txBody>
      </p:sp>
      <p:sp>
        <p:nvSpPr>
          <p:cNvPr id="5124" name="TextBox 4"/>
          <p:cNvSpPr txBox="1">
            <a:spLocks noChangeArrowheads="1"/>
          </p:cNvSpPr>
          <p:nvPr/>
        </p:nvSpPr>
        <p:spPr bwMode="auto">
          <a:xfrm>
            <a:off x="228600" y="6248400"/>
            <a:ext cx="4458272" cy="276999"/>
          </a:xfrm>
          <a:prstGeom prst="rect">
            <a:avLst/>
          </a:prstGeom>
          <a:noFill/>
          <a:ln w="9525">
            <a:noFill/>
            <a:miter lim="800000"/>
            <a:headEnd/>
            <a:tailEnd/>
          </a:ln>
        </p:spPr>
        <p:txBody>
          <a:bodyPr wrap="none">
            <a:spAutoFit/>
          </a:bodyPr>
          <a:lstStyle/>
          <a:p>
            <a:r>
              <a:rPr lang="en-US" baseline="30000" dirty="0" smtClean="0"/>
              <a:t>*</a:t>
            </a:r>
            <a:r>
              <a:rPr lang="ja-JP" altLang="en-US" baseline="30000" dirty="0"/>
              <a:t>本製</a:t>
            </a:r>
            <a:r>
              <a:rPr lang="ja-JP" altLang="en-US" baseline="30000" dirty="0" smtClean="0"/>
              <a:t>品は研究用試薬です。診断を目的とした使用は対象外です。</a:t>
            </a:r>
            <a:endParaRPr lang="en-US" baseline="30000" dirty="0"/>
          </a:p>
        </p:txBody>
      </p:sp>
      <p:pic>
        <p:nvPicPr>
          <p:cNvPr id="5125" name="Picture 6" descr="C:\Users\npendse\AppData\Local\Microsoft\Windows\Temporary Internet Files\Content.Outlook\0S4FRF8V\AmplideXfmr1.png"/>
          <p:cNvPicPr>
            <a:picLocks noChangeAspect="1" noChangeArrowheads="1"/>
          </p:cNvPicPr>
          <p:nvPr/>
        </p:nvPicPr>
        <p:blipFill>
          <a:blip r:embed="rId3"/>
          <a:srcRect/>
          <a:stretch>
            <a:fillRect/>
          </a:stretch>
        </p:blipFill>
        <p:spPr bwMode="auto">
          <a:xfrm>
            <a:off x="609600" y="3886200"/>
            <a:ext cx="29591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152400"/>
            <a:ext cx="8763000" cy="533400"/>
          </a:xfrm>
        </p:spPr>
        <p:txBody>
          <a:bodyPr/>
          <a:lstStyle/>
          <a:p>
            <a:r>
              <a:rPr lang="ja-JP" altLang="en-US" dirty="0" smtClean="0">
                <a:ea typeface="ＭＳ Ｐゴシック" pitchFamily="-106" charset="-128"/>
              </a:rPr>
              <a:t>最大</a:t>
            </a:r>
            <a:r>
              <a:rPr lang="en-US" altLang="ja-JP" dirty="0" smtClean="0">
                <a:ea typeface="ＭＳ Ｐゴシック" pitchFamily="-106" charset="-128"/>
              </a:rPr>
              <a:t>1300</a:t>
            </a:r>
            <a:r>
              <a:rPr lang="ja-JP" altLang="en-US" dirty="0" smtClean="0">
                <a:ea typeface="ＭＳ Ｐゴシック" pitchFamily="-106" charset="-128"/>
              </a:rPr>
              <a:t>までのサイズの</a:t>
            </a:r>
            <a:r>
              <a:rPr lang="en-US" altLang="ja-JP" dirty="0" smtClean="0">
                <a:ea typeface="ＭＳ Ｐゴシック" pitchFamily="-106" charset="-128"/>
              </a:rPr>
              <a:t>CGG</a:t>
            </a:r>
            <a:r>
              <a:rPr lang="ja-JP" altLang="en-US" dirty="0" smtClean="0">
                <a:ea typeface="ＭＳ Ｐゴシック" pitchFamily="-106" charset="-128"/>
              </a:rPr>
              <a:t>繰り返し配列を持つフルミューテーション</a:t>
            </a:r>
            <a:r>
              <a:rPr lang="en-US" altLang="ja-JP" dirty="0" smtClean="0">
                <a:ea typeface="ＭＳ Ｐゴシック" pitchFamily="-106" charset="-128"/>
              </a:rPr>
              <a:t>(full mutations)</a:t>
            </a:r>
            <a:r>
              <a:rPr lang="ja-JP" altLang="en-US" dirty="0" smtClean="0">
                <a:ea typeface="ＭＳ Ｐゴシック" pitchFamily="-106" charset="-128"/>
              </a:rPr>
              <a:t>対立遺伝子を検</a:t>
            </a:r>
            <a:r>
              <a:rPr lang="ja-JP" altLang="en-US" dirty="0" smtClean="0">
                <a:ea typeface="ＭＳ Ｐゴシック" pitchFamily="-106" charset="-128"/>
              </a:rPr>
              <a:t>出</a:t>
            </a:r>
            <a:r>
              <a:rPr lang="ja-JP" altLang="en-US" dirty="0" smtClean="0">
                <a:ea typeface="ＭＳ Ｐゴシック" pitchFamily="-106" charset="-128"/>
              </a:rPr>
              <a:t>することが可能です</a:t>
            </a:r>
            <a:r>
              <a:rPr lang="ja-JP" altLang="en-US" dirty="0" smtClean="0">
                <a:ea typeface="ＭＳ Ｐゴシック" pitchFamily="-106" charset="-128"/>
              </a:rPr>
              <a:t>。</a:t>
            </a:r>
            <a:r>
              <a:rPr lang="en-US" dirty="0" smtClean="0">
                <a:ea typeface="ＭＳ Ｐゴシック" pitchFamily="-106" charset="-128"/>
              </a:rPr>
              <a:t>*</a:t>
            </a:r>
          </a:p>
        </p:txBody>
      </p:sp>
      <p:pic>
        <p:nvPicPr>
          <p:cNvPr id="14339" name="Content Placeholder 3" descr="fmr1mutationallelesgrids.png"/>
          <p:cNvPicPr>
            <a:picLocks noGrp="1" noChangeAspect="1"/>
          </p:cNvPicPr>
          <p:nvPr>
            <p:ph idx="1"/>
          </p:nvPr>
        </p:nvPicPr>
        <p:blipFill>
          <a:blip r:embed="rId3"/>
          <a:srcRect l="-10849" r="-10849"/>
          <a:stretch>
            <a:fillRect/>
          </a:stretch>
        </p:blipFill>
        <p:spPr>
          <a:xfrm>
            <a:off x="381000" y="1143000"/>
            <a:ext cx="8763000" cy="4724400"/>
          </a:xfrm>
        </p:spPr>
      </p:pic>
      <p:sp>
        <p:nvSpPr>
          <p:cNvPr id="14341" name="TextBox 5"/>
          <p:cNvSpPr txBox="1">
            <a:spLocks noChangeArrowheads="1"/>
          </p:cNvSpPr>
          <p:nvPr/>
        </p:nvSpPr>
        <p:spPr bwMode="auto">
          <a:xfrm>
            <a:off x="152400" y="5878513"/>
            <a:ext cx="8763000" cy="276999"/>
          </a:xfrm>
          <a:prstGeom prst="rect">
            <a:avLst/>
          </a:prstGeom>
          <a:noFill/>
          <a:ln w="9525">
            <a:noFill/>
            <a:miter lim="800000"/>
            <a:headEnd/>
            <a:tailEnd/>
          </a:ln>
        </p:spPr>
        <p:txBody>
          <a:bodyPr>
            <a:spAutoFit/>
          </a:bodyPr>
          <a:lstStyle/>
          <a:p>
            <a:r>
              <a:rPr lang="ja-JP" altLang="en-US" sz="1200" dirty="0" smtClean="0">
                <a:solidFill>
                  <a:srgbClr val="FF0000"/>
                </a:solidFill>
              </a:rPr>
              <a:t>赤字</a:t>
            </a:r>
            <a:r>
              <a:rPr lang="ja-JP" altLang="en-US" sz="1200" dirty="0" smtClean="0"/>
              <a:t>で表示される</a:t>
            </a:r>
            <a:r>
              <a:rPr lang="en-US" altLang="ja-JP" sz="1200" dirty="0" smtClean="0"/>
              <a:t>CGG</a:t>
            </a:r>
            <a:r>
              <a:rPr lang="ja-JP" altLang="en-US" sz="1200" dirty="0" smtClean="0"/>
              <a:t>繰り返し配列のサイズはサザンブロット法の結果に基づき数値化されたものです。</a:t>
            </a:r>
            <a:endParaRPr lang="en-US" sz="1200" dirty="0"/>
          </a:p>
        </p:txBody>
      </p:sp>
      <p:pic>
        <p:nvPicPr>
          <p:cNvPr id="14342" name="Picture 8" descr="C:\Users\npendse\AppData\Local\Microsoft\Windows\Temporary Internet Files\Content.Outlook\0S4FRF8V\AmplideXfmr1.png"/>
          <p:cNvPicPr>
            <a:picLocks noChangeAspect="1" noChangeArrowheads="1"/>
          </p:cNvPicPr>
          <p:nvPr/>
        </p:nvPicPr>
        <p:blipFill>
          <a:blip r:embed="rId4"/>
          <a:srcRect/>
          <a:stretch>
            <a:fillRect/>
          </a:stretch>
        </p:blipFill>
        <p:spPr bwMode="auto">
          <a:xfrm>
            <a:off x="7219950" y="820738"/>
            <a:ext cx="1782763" cy="322262"/>
          </a:xfrm>
          <a:prstGeom prst="rect">
            <a:avLst/>
          </a:prstGeom>
          <a:solidFill>
            <a:schemeClr val="bg1"/>
          </a:solidFill>
          <a:ln w="9525">
            <a:noFill/>
            <a:miter lim="800000"/>
            <a:headEnd/>
            <a:tailEnd/>
          </a:ln>
        </p:spPr>
      </p:pic>
      <p:sp>
        <p:nvSpPr>
          <p:cNvPr id="7" name="TextBox 6"/>
          <p:cNvSpPr txBox="1"/>
          <p:nvPr/>
        </p:nvSpPr>
        <p:spPr>
          <a:xfrm>
            <a:off x="2486025" y="2437163"/>
            <a:ext cx="1266825" cy="215444"/>
          </a:xfrm>
          <a:prstGeom prst="rect">
            <a:avLst/>
          </a:prstGeom>
          <a:solidFill>
            <a:schemeClr val="bg1"/>
          </a:solidFill>
        </p:spPr>
        <p:txBody>
          <a:bodyPr wrap="square" rtlCol="0">
            <a:spAutoFit/>
          </a:bodyPr>
          <a:lstStyle/>
          <a:p>
            <a:r>
              <a:rPr lang="ja-JP" altLang="en-US" sz="800" dirty="0" smtClean="0"/>
              <a:t>サンプル番号</a:t>
            </a:r>
            <a:r>
              <a:rPr lang="en-US" altLang="ja-JP" sz="800" dirty="0" smtClean="0"/>
              <a:t>54: </a:t>
            </a:r>
            <a:r>
              <a:rPr lang="ja-JP" altLang="en-US" sz="800" dirty="0" smtClean="0"/>
              <a:t>男性</a:t>
            </a:r>
            <a:endParaRPr lang="en-US" sz="800" dirty="0"/>
          </a:p>
        </p:txBody>
      </p:sp>
      <p:sp>
        <p:nvSpPr>
          <p:cNvPr id="8" name="TextBox 7"/>
          <p:cNvSpPr txBox="1"/>
          <p:nvPr/>
        </p:nvSpPr>
        <p:spPr>
          <a:xfrm>
            <a:off x="6248400" y="2447493"/>
            <a:ext cx="1230738" cy="215444"/>
          </a:xfrm>
          <a:prstGeom prst="rect">
            <a:avLst/>
          </a:prstGeom>
          <a:solidFill>
            <a:schemeClr val="bg1"/>
          </a:solidFill>
        </p:spPr>
        <p:txBody>
          <a:bodyPr wrap="square" rtlCol="0">
            <a:spAutoFit/>
          </a:bodyPr>
          <a:lstStyle/>
          <a:p>
            <a:r>
              <a:rPr lang="ja-JP" altLang="en-US" sz="800" dirty="0" smtClean="0"/>
              <a:t>サンプル番号</a:t>
            </a:r>
            <a:r>
              <a:rPr lang="en-US" altLang="ja-JP" sz="800" dirty="0"/>
              <a:t>66</a:t>
            </a:r>
            <a:r>
              <a:rPr lang="en-US" altLang="ja-JP" sz="800" dirty="0" smtClean="0"/>
              <a:t>: </a:t>
            </a:r>
            <a:r>
              <a:rPr lang="ja-JP" altLang="en-US" sz="800" dirty="0" smtClean="0"/>
              <a:t>男性</a:t>
            </a:r>
            <a:endParaRPr lang="en-US" sz="800" dirty="0"/>
          </a:p>
        </p:txBody>
      </p:sp>
      <p:sp>
        <p:nvSpPr>
          <p:cNvPr id="9" name="TextBox 8"/>
          <p:cNvSpPr txBox="1"/>
          <p:nvPr/>
        </p:nvSpPr>
        <p:spPr>
          <a:xfrm>
            <a:off x="2486025" y="4024375"/>
            <a:ext cx="1245394" cy="222248"/>
          </a:xfrm>
          <a:prstGeom prst="rect">
            <a:avLst/>
          </a:prstGeom>
          <a:solidFill>
            <a:schemeClr val="bg1"/>
          </a:solidFill>
        </p:spPr>
        <p:txBody>
          <a:bodyPr wrap="square" rtlCol="0">
            <a:spAutoFit/>
          </a:bodyPr>
          <a:lstStyle/>
          <a:p>
            <a:r>
              <a:rPr lang="ja-JP" altLang="en-US" sz="800" dirty="0" smtClean="0"/>
              <a:t>サンプル番号</a:t>
            </a:r>
            <a:r>
              <a:rPr lang="en-US" altLang="ja-JP" sz="800" dirty="0" smtClean="0"/>
              <a:t>5</a:t>
            </a:r>
            <a:r>
              <a:rPr lang="ja-JP" altLang="en-US" sz="800" dirty="0" smtClean="0"/>
              <a:t>７</a:t>
            </a:r>
            <a:r>
              <a:rPr lang="en-US" altLang="ja-JP" sz="800" dirty="0" smtClean="0"/>
              <a:t>: </a:t>
            </a:r>
            <a:r>
              <a:rPr lang="ja-JP" altLang="en-US" sz="800" dirty="0" smtClean="0"/>
              <a:t>男性</a:t>
            </a:r>
            <a:endParaRPr lang="en-US" sz="800" dirty="0"/>
          </a:p>
        </p:txBody>
      </p:sp>
      <p:sp>
        <p:nvSpPr>
          <p:cNvPr id="10" name="TextBox 9"/>
          <p:cNvSpPr txBox="1"/>
          <p:nvPr/>
        </p:nvSpPr>
        <p:spPr>
          <a:xfrm>
            <a:off x="6248400" y="3956048"/>
            <a:ext cx="1325988" cy="222248"/>
          </a:xfrm>
          <a:prstGeom prst="rect">
            <a:avLst/>
          </a:prstGeom>
          <a:solidFill>
            <a:schemeClr val="bg1"/>
          </a:solidFill>
        </p:spPr>
        <p:txBody>
          <a:bodyPr wrap="square" rtlCol="0">
            <a:spAutoFit/>
          </a:bodyPr>
          <a:lstStyle/>
          <a:p>
            <a:r>
              <a:rPr lang="ja-JP" altLang="en-US" sz="800" dirty="0" smtClean="0"/>
              <a:t>サンプル番号</a:t>
            </a:r>
            <a:r>
              <a:rPr lang="en-US" altLang="ja-JP" sz="800" dirty="0" smtClean="0"/>
              <a:t>68: </a:t>
            </a:r>
            <a:r>
              <a:rPr lang="ja-JP" altLang="en-US" sz="800" dirty="0" smtClean="0"/>
              <a:t>女性</a:t>
            </a:r>
            <a:endParaRPr lang="en-US" sz="800" dirty="0"/>
          </a:p>
        </p:txBody>
      </p:sp>
      <p:sp>
        <p:nvSpPr>
          <p:cNvPr id="11" name="TextBox 10"/>
          <p:cNvSpPr txBox="1"/>
          <p:nvPr/>
        </p:nvSpPr>
        <p:spPr>
          <a:xfrm>
            <a:off x="2514600" y="5618391"/>
            <a:ext cx="1295400" cy="215444"/>
          </a:xfrm>
          <a:prstGeom prst="rect">
            <a:avLst/>
          </a:prstGeom>
          <a:solidFill>
            <a:schemeClr val="bg1"/>
          </a:solidFill>
        </p:spPr>
        <p:txBody>
          <a:bodyPr wrap="square" rtlCol="0">
            <a:spAutoFit/>
          </a:bodyPr>
          <a:lstStyle/>
          <a:p>
            <a:r>
              <a:rPr lang="ja-JP" altLang="en-US" sz="800" dirty="0" smtClean="0"/>
              <a:t>サンプル番号</a:t>
            </a:r>
            <a:r>
              <a:rPr lang="en-US" altLang="ja-JP" sz="800" dirty="0" smtClean="0"/>
              <a:t>59: </a:t>
            </a:r>
            <a:r>
              <a:rPr lang="ja-JP" altLang="en-US" sz="800" dirty="0" smtClean="0"/>
              <a:t>女性</a:t>
            </a:r>
            <a:endParaRPr lang="en-US" sz="800" dirty="0"/>
          </a:p>
        </p:txBody>
      </p:sp>
      <p:sp>
        <p:nvSpPr>
          <p:cNvPr id="12" name="TextBox 11"/>
          <p:cNvSpPr txBox="1"/>
          <p:nvPr/>
        </p:nvSpPr>
        <p:spPr>
          <a:xfrm>
            <a:off x="6355188" y="5636576"/>
            <a:ext cx="1341012" cy="215444"/>
          </a:xfrm>
          <a:prstGeom prst="rect">
            <a:avLst/>
          </a:prstGeom>
          <a:solidFill>
            <a:schemeClr val="bg1"/>
          </a:solidFill>
        </p:spPr>
        <p:txBody>
          <a:bodyPr wrap="square" rtlCol="0">
            <a:spAutoFit/>
          </a:bodyPr>
          <a:lstStyle/>
          <a:p>
            <a:r>
              <a:rPr lang="ja-JP" altLang="en-US" sz="800" dirty="0" smtClean="0"/>
              <a:t>サンプル番号</a:t>
            </a:r>
            <a:r>
              <a:rPr lang="en-US" altLang="ja-JP" sz="800" dirty="0" smtClean="0"/>
              <a:t>70: </a:t>
            </a:r>
            <a:r>
              <a:rPr lang="ja-JP" altLang="en-US" sz="800" dirty="0" smtClean="0"/>
              <a:t>女性</a:t>
            </a:r>
            <a:endParaRPr lang="en-US" sz="800" dirty="0"/>
          </a:p>
        </p:txBody>
      </p:sp>
      <p:sp>
        <p:nvSpPr>
          <p:cNvPr id="13" name="TextBox 12"/>
          <p:cNvSpPr txBox="1"/>
          <p:nvPr/>
        </p:nvSpPr>
        <p:spPr>
          <a:xfrm>
            <a:off x="2362199" y="1379799"/>
            <a:ext cx="1132919" cy="707886"/>
          </a:xfrm>
          <a:prstGeom prst="rect">
            <a:avLst/>
          </a:prstGeom>
          <a:solidFill>
            <a:schemeClr val="accent3">
              <a:lumMod val="85000"/>
            </a:schemeClr>
          </a:solidFill>
        </p:spPr>
        <p:txBody>
          <a:bodyPr wrap="square" rtlCol="0">
            <a:spAutoFit/>
          </a:bodyPr>
          <a:lstStyle/>
          <a:p>
            <a:r>
              <a:rPr lang="ja-JP" altLang="en-US" sz="1000" dirty="0" smtClean="0">
                <a:solidFill>
                  <a:srgbClr val="FF0000"/>
                </a:solidFill>
              </a:rPr>
              <a:t>フルミューテーションサイズ最大</a:t>
            </a:r>
            <a:r>
              <a:rPr lang="en-US" altLang="ja-JP" sz="1000" dirty="0" smtClean="0">
                <a:solidFill>
                  <a:srgbClr val="FF0000"/>
                </a:solidFill>
              </a:rPr>
              <a:t>1300CGG</a:t>
            </a:r>
            <a:r>
              <a:rPr lang="ja-JP" altLang="en-US" sz="1000" dirty="0" smtClean="0">
                <a:solidFill>
                  <a:srgbClr val="FF0000"/>
                </a:solidFill>
              </a:rPr>
              <a:t>のモザイク</a:t>
            </a:r>
            <a:endParaRPr lang="en-US" sz="1000" dirty="0">
              <a:solidFill>
                <a:srgbClr val="FF0000"/>
              </a:solidFill>
            </a:endParaRPr>
          </a:p>
        </p:txBody>
      </p:sp>
      <p:sp>
        <p:nvSpPr>
          <p:cNvPr id="15" name="TextBox 14"/>
          <p:cNvSpPr txBox="1"/>
          <p:nvPr/>
        </p:nvSpPr>
        <p:spPr>
          <a:xfrm>
            <a:off x="6017787" y="1379799"/>
            <a:ext cx="1145013" cy="707886"/>
          </a:xfrm>
          <a:prstGeom prst="rect">
            <a:avLst/>
          </a:prstGeom>
          <a:solidFill>
            <a:schemeClr val="accent3">
              <a:lumMod val="85000"/>
            </a:schemeClr>
          </a:solidFill>
        </p:spPr>
        <p:txBody>
          <a:bodyPr wrap="square" rtlCol="0">
            <a:spAutoFit/>
          </a:bodyPr>
          <a:lstStyle/>
          <a:p>
            <a:r>
              <a:rPr lang="ja-JP" altLang="en-US" sz="1000" dirty="0" smtClean="0">
                <a:solidFill>
                  <a:srgbClr val="FF0000"/>
                </a:solidFill>
              </a:rPr>
              <a:t>フルミューテーションサイズ最大</a:t>
            </a:r>
            <a:r>
              <a:rPr lang="en-US" altLang="ja-JP" sz="1000" dirty="0" smtClean="0">
                <a:solidFill>
                  <a:srgbClr val="FF0000"/>
                </a:solidFill>
              </a:rPr>
              <a:t>1100CGG</a:t>
            </a:r>
            <a:r>
              <a:rPr lang="ja-JP" altLang="en-US" sz="1000" dirty="0" smtClean="0">
                <a:solidFill>
                  <a:srgbClr val="FF0000"/>
                </a:solidFill>
              </a:rPr>
              <a:t>のモザイク</a:t>
            </a:r>
            <a:endParaRPr lang="en-US" sz="1000" dirty="0">
              <a:solidFill>
                <a:srgbClr val="FF0000"/>
              </a:solidFill>
            </a:endParaRPr>
          </a:p>
        </p:txBody>
      </p:sp>
      <p:sp>
        <p:nvSpPr>
          <p:cNvPr id="16" name="TextBox 15"/>
          <p:cNvSpPr txBox="1"/>
          <p:nvPr/>
        </p:nvSpPr>
        <p:spPr>
          <a:xfrm>
            <a:off x="2350106" y="2927574"/>
            <a:ext cx="1145013" cy="707886"/>
          </a:xfrm>
          <a:prstGeom prst="rect">
            <a:avLst/>
          </a:prstGeom>
          <a:solidFill>
            <a:schemeClr val="accent3">
              <a:lumMod val="85000"/>
            </a:schemeClr>
          </a:solidFill>
        </p:spPr>
        <p:txBody>
          <a:bodyPr wrap="square" rtlCol="0">
            <a:spAutoFit/>
          </a:bodyPr>
          <a:lstStyle/>
          <a:p>
            <a:r>
              <a:rPr lang="ja-JP" altLang="en-US" sz="1000" dirty="0" smtClean="0">
                <a:solidFill>
                  <a:srgbClr val="FF0000"/>
                </a:solidFill>
              </a:rPr>
              <a:t>フルミューテーションサイズ最大</a:t>
            </a:r>
            <a:r>
              <a:rPr lang="en-US" altLang="ja-JP" sz="1000" dirty="0" smtClean="0">
                <a:solidFill>
                  <a:srgbClr val="FF0000"/>
                </a:solidFill>
              </a:rPr>
              <a:t>900CGG</a:t>
            </a:r>
            <a:r>
              <a:rPr lang="ja-JP" altLang="en-US" sz="1000" dirty="0" smtClean="0">
                <a:solidFill>
                  <a:srgbClr val="FF0000"/>
                </a:solidFill>
              </a:rPr>
              <a:t>のモザイク</a:t>
            </a:r>
            <a:endParaRPr lang="en-US" sz="1000" dirty="0">
              <a:solidFill>
                <a:srgbClr val="FF0000"/>
              </a:solidFill>
            </a:endParaRPr>
          </a:p>
        </p:txBody>
      </p:sp>
      <p:sp>
        <p:nvSpPr>
          <p:cNvPr id="17" name="TextBox 16"/>
          <p:cNvSpPr txBox="1"/>
          <p:nvPr/>
        </p:nvSpPr>
        <p:spPr>
          <a:xfrm>
            <a:off x="6074937" y="2912892"/>
            <a:ext cx="1145013" cy="707886"/>
          </a:xfrm>
          <a:prstGeom prst="rect">
            <a:avLst/>
          </a:prstGeom>
          <a:solidFill>
            <a:schemeClr val="accent3">
              <a:lumMod val="85000"/>
            </a:schemeClr>
          </a:solidFill>
        </p:spPr>
        <p:txBody>
          <a:bodyPr wrap="square" rtlCol="0">
            <a:spAutoFit/>
          </a:bodyPr>
          <a:lstStyle/>
          <a:p>
            <a:r>
              <a:rPr lang="ja-JP" altLang="en-US" sz="1000" dirty="0" smtClean="0">
                <a:solidFill>
                  <a:srgbClr val="FF0000"/>
                </a:solidFill>
              </a:rPr>
              <a:t>フルミューテーションサイズ最大</a:t>
            </a:r>
            <a:r>
              <a:rPr lang="en-US" altLang="ja-JP" sz="1000" dirty="0" smtClean="0">
                <a:solidFill>
                  <a:srgbClr val="FF0000"/>
                </a:solidFill>
              </a:rPr>
              <a:t>1200CGG</a:t>
            </a:r>
            <a:r>
              <a:rPr lang="ja-JP" altLang="en-US" sz="1000" dirty="0" smtClean="0">
                <a:solidFill>
                  <a:srgbClr val="FF0000"/>
                </a:solidFill>
              </a:rPr>
              <a:t>のモザイク</a:t>
            </a:r>
            <a:endParaRPr lang="en-US" sz="1000" dirty="0">
              <a:solidFill>
                <a:srgbClr val="FF0000"/>
              </a:solidFill>
            </a:endParaRPr>
          </a:p>
        </p:txBody>
      </p:sp>
      <p:sp>
        <p:nvSpPr>
          <p:cNvPr id="18" name="TextBox 17"/>
          <p:cNvSpPr txBox="1"/>
          <p:nvPr/>
        </p:nvSpPr>
        <p:spPr>
          <a:xfrm>
            <a:off x="2362200" y="4474431"/>
            <a:ext cx="1219200" cy="553998"/>
          </a:xfrm>
          <a:prstGeom prst="rect">
            <a:avLst/>
          </a:prstGeom>
          <a:solidFill>
            <a:schemeClr val="accent3">
              <a:lumMod val="85000"/>
            </a:schemeClr>
          </a:solidFill>
        </p:spPr>
        <p:txBody>
          <a:bodyPr wrap="square" rtlCol="0">
            <a:spAutoFit/>
          </a:bodyPr>
          <a:lstStyle/>
          <a:p>
            <a:r>
              <a:rPr lang="ja-JP" altLang="en-US" sz="1000" dirty="0" smtClean="0">
                <a:solidFill>
                  <a:srgbClr val="FF0000"/>
                </a:solidFill>
              </a:rPr>
              <a:t>フルミューテーション</a:t>
            </a:r>
            <a:endParaRPr lang="en-US" altLang="ja-JP" sz="1000" dirty="0" smtClean="0">
              <a:solidFill>
                <a:srgbClr val="FF0000"/>
              </a:solidFill>
            </a:endParaRPr>
          </a:p>
          <a:p>
            <a:r>
              <a:rPr lang="en-US" altLang="ja-JP" sz="1000" dirty="0" smtClean="0">
                <a:solidFill>
                  <a:srgbClr val="FF0000"/>
                </a:solidFill>
              </a:rPr>
              <a:t>340CGG</a:t>
            </a:r>
            <a:r>
              <a:rPr lang="ja-JP" altLang="en-US" sz="1000" dirty="0" smtClean="0">
                <a:solidFill>
                  <a:srgbClr val="FF0000"/>
                </a:solidFill>
              </a:rPr>
              <a:t>と推定</a:t>
            </a:r>
            <a:endParaRPr lang="en-US" sz="1000" dirty="0">
              <a:solidFill>
                <a:srgbClr val="FF0000"/>
              </a:solidFill>
            </a:endParaRPr>
          </a:p>
        </p:txBody>
      </p:sp>
      <p:sp>
        <p:nvSpPr>
          <p:cNvPr id="19" name="TextBox 18"/>
          <p:cNvSpPr txBox="1"/>
          <p:nvPr/>
        </p:nvSpPr>
        <p:spPr>
          <a:xfrm>
            <a:off x="6074937" y="4468850"/>
            <a:ext cx="1211687" cy="707886"/>
          </a:xfrm>
          <a:prstGeom prst="rect">
            <a:avLst/>
          </a:prstGeom>
          <a:solidFill>
            <a:schemeClr val="accent3">
              <a:lumMod val="85000"/>
            </a:schemeClr>
          </a:solidFill>
        </p:spPr>
        <p:txBody>
          <a:bodyPr wrap="square" rtlCol="0">
            <a:spAutoFit/>
          </a:bodyPr>
          <a:lstStyle/>
          <a:p>
            <a:r>
              <a:rPr lang="ja-JP" altLang="en-US" sz="1000" dirty="0" smtClean="0">
                <a:solidFill>
                  <a:srgbClr val="FF0000"/>
                </a:solidFill>
              </a:rPr>
              <a:t>フルミューテーションサイズ最大</a:t>
            </a:r>
            <a:r>
              <a:rPr lang="en-US" altLang="ja-JP" sz="1000" dirty="0" smtClean="0">
                <a:solidFill>
                  <a:srgbClr val="FF0000"/>
                </a:solidFill>
              </a:rPr>
              <a:t>1100CGG</a:t>
            </a:r>
            <a:r>
              <a:rPr lang="ja-JP" altLang="en-US" sz="1000" dirty="0" smtClean="0">
                <a:solidFill>
                  <a:srgbClr val="FF0000"/>
                </a:solidFill>
              </a:rPr>
              <a:t>のモザイク</a:t>
            </a:r>
            <a:endParaRPr lang="en-US" sz="1000" dirty="0">
              <a:solidFill>
                <a:srgbClr val="FF0000"/>
              </a:solidFill>
            </a:endParaRPr>
          </a:p>
        </p:txBody>
      </p:sp>
      <p:sp>
        <p:nvSpPr>
          <p:cNvPr id="20" name="TextBox 5"/>
          <p:cNvSpPr txBox="1">
            <a:spLocks noChangeArrowheads="1"/>
          </p:cNvSpPr>
          <p:nvPr/>
        </p:nvSpPr>
        <p:spPr bwMode="auto">
          <a:xfrm>
            <a:off x="152400" y="6400800"/>
            <a:ext cx="4458272" cy="276999"/>
          </a:xfrm>
          <a:prstGeom prst="rect">
            <a:avLst/>
          </a:prstGeom>
          <a:noFill/>
          <a:ln w="9525">
            <a:noFill/>
            <a:miter lim="800000"/>
            <a:headEnd/>
            <a:tailEnd/>
          </a:ln>
        </p:spPr>
        <p:txBody>
          <a:bodyPr wrap="none">
            <a:spAutoFit/>
          </a:bodyPr>
          <a:lstStyle/>
          <a:p>
            <a:r>
              <a:rPr lang="en-US" baseline="30000" dirty="0"/>
              <a:t>*</a:t>
            </a:r>
            <a:r>
              <a:rPr lang="ja-JP" altLang="en-US" baseline="30000" dirty="0"/>
              <a:t>本製品は研究用試薬です。診断を目的とした使用は対象外です</a:t>
            </a:r>
            <a:r>
              <a:rPr lang="ja-JP" altLang="en-US" baseline="30000" dirty="0" smtClean="0"/>
              <a:t>。</a:t>
            </a:r>
            <a:endParaRPr lang="en-US" baseline="30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152400"/>
            <a:ext cx="8763000" cy="533400"/>
          </a:xfrm>
        </p:spPr>
        <p:txBody>
          <a:bodyPr/>
          <a:lstStyle/>
          <a:p>
            <a:r>
              <a:rPr lang="ja-JP" altLang="en-US" dirty="0" smtClean="0">
                <a:ea typeface="ＭＳ Ｐゴシック" pitchFamily="-106" charset="-128"/>
              </a:rPr>
              <a:t>フルミューテーション</a:t>
            </a:r>
            <a:r>
              <a:rPr lang="en-US" altLang="ja-JP" dirty="0" smtClean="0">
                <a:ea typeface="ＭＳ Ｐゴシック" pitchFamily="-106" charset="-128"/>
              </a:rPr>
              <a:t>(full mutations)</a:t>
            </a:r>
            <a:r>
              <a:rPr lang="ja-JP" altLang="en-US" dirty="0" smtClean="0">
                <a:ea typeface="ＭＳ Ｐゴシック" pitchFamily="-106" charset="-128"/>
              </a:rPr>
              <a:t>を示す対立遺伝子の割合が</a:t>
            </a:r>
            <a:r>
              <a:rPr lang="en-US" altLang="ja-JP" dirty="0" smtClean="0">
                <a:ea typeface="ＭＳ Ｐゴシック" pitchFamily="-106" charset="-128"/>
              </a:rPr>
              <a:t>1%</a:t>
            </a:r>
            <a:r>
              <a:rPr lang="ja-JP" altLang="en-US" dirty="0" smtClean="0">
                <a:ea typeface="ＭＳ Ｐゴシック" pitchFamily="-106" charset="-128"/>
              </a:rPr>
              <a:t>のサンプルからも検出が可能です。</a:t>
            </a:r>
            <a:r>
              <a:rPr lang="en-US" dirty="0" smtClean="0">
                <a:ea typeface="ＭＳ Ｐゴシック" pitchFamily="-106" charset="-128"/>
              </a:rPr>
              <a:t>* </a:t>
            </a:r>
          </a:p>
        </p:txBody>
      </p:sp>
      <p:pic>
        <p:nvPicPr>
          <p:cNvPr id="15363" name="Content Placeholder 4" descr="CGGrepeat2.png"/>
          <p:cNvPicPr>
            <a:picLocks noGrp="1" noChangeAspect="1"/>
          </p:cNvPicPr>
          <p:nvPr>
            <p:ph sz="half" idx="2"/>
          </p:nvPr>
        </p:nvPicPr>
        <p:blipFill>
          <a:blip r:embed="rId2"/>
          <a:srcRect/>
          <a:stretch>
            <a:fillRect/>
          </a:stretch>
        </p:blipFill>
        <p:spPr>
          <a:xfrm>
            <a:off x="4610100" y="1252538"/>
            <a:ext cx="4260850" cy="1069975"/>
          </a:xfrm>
        </p:spPr>
      </p:pic>
      <p:sp>
        <p:nvSpPr>
          <p:cNvPr id="15364" name="TextBox 6"/>
          <p:cNvSpPr txBox="1">
            <a:spLocks noChangeArrowheads="1"/>
          </p:cNvSpPr>
          <p:nvPr/>
        </p:nvSpPr>
        <p:spPr bwMode="auto">
          <a:xfrm>
            <a:off x="-59963" y="1184487"/>
            <a:ext cx="1733409" cy="4585871"/>
          </a:xfrm>
          <a:prstGeom prst="rect">
            <a:avLst/>
          </a:prstGeom>
          <a:noFill/>
          <a:ln w="9525">
            <a:noFill/>
            <a:miter lim="800000"/>
            <a:headEnd/>
            <a:tailEnd/>
          </a:ln>
        </p:spPr>
        <p:txBody>
          <a:bodyPr wrap="square">
            <a:spAutoFit/>
          </a:bodyPr>
          <a:lstStyle/>
          <a:p>
            <a:pPr algn="ctr"/>
            <a:r>
              <a:rPr lang="ja-JP" altLang="en-US" sz="1100" b="1" u="sng" dirty="0" smtClean="0"/>
              <a:t>フルミューテーションを持つ対立遺伝子の比率 </a:t>
            </a:r>
            <a:r>
              <a:rPr lang="en-US" altLang="ja-JP" sz="1100" b="1" u="sng" dirty="0" smtClean="0"/>
              <a:t>(%)</a:t>
            </a:r>
            <a:endParaRPr lang="en-US" sz="1100" b="1" u="sng" dirty="0"/>
          </a:p>
          <a:p>
            <a:pPr algn="ctr"/>
            <a:endParaRPr lang="en-US" sz="1100" dirty="0"/>
          </a:p>
          <a:p>
            <a:pPr algn="ctr"/>
            <a:endParaRPr lang="en-US" sz="1100" dirty="0"/>
          </a:p>
          <a:p>
            <a:pPr algn="ctr"/>
            <a:r>
              <a:rPr lang="en-US" sz="1100" dirty="0"/>
              <a:t>0%</a:t>
            </a:r>
          </a:p>
          <a:p>
            <a:pPr algn="ctr"/>
            <a:endParaRPr lang="en-US" sz="1100" dirty="0"/>
          </a:p>
          <a:p>
            <a:pPr algn="ctr"/>
            <a:endParaRPr lang="en-US" sz="1100" dirty="0"/>
          </a:p>
          <a:p>
            <a:pPr algn="ctr"/>
            <a:endParaRPr lang="en-US" sz="1100" dirty="0" smtClean="0"/>
          </a:p>
          <a:p>
            <a:pPr algn="ctr"/>
            <a:endParaRPr lang="en-US" sz="1100" dirty="0"/>
          </a:p>
          <a:p>
            <a:pPr algn="ctr"/>
            <a:r>
              <a:rPr lang="en-US" sz="1100" dirty="0" smtClean="0"/>
              <a:t>1</a:t>
            </a:r>
            <a:r>
              <a:rPr lang="en-US" sz="1100" dirty="0"/>
              <a:t>%</a:t>
            </a:r>
          </a:p>
          <a:p>
            <a:pPr algn="ctr"/>
            <a:r>
              <a:rPr lang="ja-JP" altLang="en-US" sz="1000" dirty="0" smtClean="0"/>
              <a:t>フルミューテーション</a:t>
            </a:r>
            <a:r>
              <a:rPr lang="en-US" altLang="ja-JP" sz="1000" dirty="0" smtClean="0"/>
              <a:t> </a:t>
            </a:r>
            <a:r>
              <a:rPr lang="en-US" sz="1000" dirty="0" smtClean="0"/>
              <a:t>400 </a:t>
            </a:r>
            <a:r>
              <a:rPr lang="en-US" sz="1000" dirty="0" err="1" smtClean="0"/>
              <a:t>pg</a:t>
            </a:r>
            <a:endParaRPr lang="en-US" sz="1000" dirty="0"/>
          </a:p>
          <a:p>
            <a:pPr algn="ctr"/>
            <a:r>
              <a:rPr lang="en-US" sz="1000" dirty="0" smtClean="0"/>
              <a:t> </a:t>
            </a:r>
            <a:r>
              <a:rPr lang="en-US" sz="1000" dirty="0"/>
              <a:t>+</a:t>
            </a:r>
          </a:p>
          <a:p>
            <a:pPr algn="ctr"/>
            <a:r>
              <a:rPr lang="ja-JP" altLang="en-US" sz="1000" dirty="0" smtClean="0"/>
              <a:t>正常 </a:t>
            </a:r>
            <a:r>
              <a:rPr lang="en-US" sz="1000" dirty="0" smtClean="0"/>
              <a:t>39.6 </a:t>
            </a:r>
            <a:r>
              <a:rPr lang="en-US" sz="1000" dirty="0" err="1" smtClean="0"/>
              <a:t>ng</a:t>
            </a:r>
            <a:endParaRPr lang="en-US" sz="1000" dirty="0"/>
          </a:p>
          <a:p>
            <a:pPr algn="ctr"/>
            <a:endParaRPr lang="en-US" sz="1000" dirty="0" smtClean="0"/>
          </a:p>
          <a:p>
            <a:pPr algn="ctr"/>
            <a:endParaRPr lang="en-US" sz="1000" dirty="0"/>
          </a:p>
          <a:p>
            <a:pPr algn="ctr"/>
            <a:endParaRPr lang="en-US" sz="1000" dirty="0"/>
          </a:p>
          <a:p>
            <a:pPr algn="ctr"/>
            <a:endParaRPr lang="en-US" sz="1000" dirty="0"/>
          </a:p>
          <a:p>
            <a:pPr algn="ctr"/>
            <a:r>
              <a:rPr lang="en-US" sz="1100" dirty="0"/>
              <a:t>3%</a:t>
            </a:r>
          </a:p>
          <a:p>
            <a:pPr algn="ctr"/>
            <a:r>
              <a:rPr lang="ja-JP" altLang="en-US" sz="1000" dirty="0" smtClean="0"/>
              <a:t>フルミューテーション</a:t>
            </a:r>
            <a:r>
              <a:rPr lang="en-US" sz="1000" dirty="0" smtClean="0"/>
              <a:t>1.2 </a:t>
            </a:r>
            <a:r>
              <a:rPr lang="en-US" sz="1000" dirty="0" err="1" smtClean="0"/>
              <a:t>ng</a:t>
            </a:r>
            <a:r>
              <a:rPr lang="en-US" sz="1000" dirty="0" smtClean="0"/>
              <a:t> </a:t>
            </a:r>
          </a:p>
          <a:p>
            <a:pPr algn="ctr"/>
            <a:r>
              <a:rPr lang="en-US" sz="1000" dirty="0" smtClean="0"/>
              <a:t>+</a:t>
            </a:r>
            <a:endParaRPr lang="en-US" sz="1000" dirty="0"/>
          </a:p>
          <a:p>
            <a:pPr algn="ctr"/>
            <a:r>
              <a:rPr lang="ja-JP" altLang="en-US" sz="1000" dirty="0"/>
              <a:t>正</a:t>
            </a:r>
            <a:r>
              <a:rPr lang="ja-JP" altLang="en-US" sz="1000" dirty="0" smtClean="0"/>
              <a:t>常 </a:t>
            </a:r>
            <a:r>
              <a:rPr lang="en-US" sz="1000" dirty="0" smtClean="0"/>
              <a:t>38.8 </a:t>
            </a:r>
            <a:r>
              <a:rPr lang="en-US" sz="1000" dirty="0" err="1" smtClean="0"/>
              <a:t>ng</a:t>
            </a:r>
            <a:endParaRPr lang="en-US" sz="1000" dirty="0"/>
          </a:p>
          <a:p>
            <a:pPr algn="ctr"/>
            <a:endParaRPr lang="en-US" sz="1000" dirty="0" smtClean="0"/>
          </a:p>
          <a:p>
            <a:pPr algn="ctr"/>
            <a:endParaRPr lang="en-US" sz="1000" dirty="0"/>
          </a:p>
          <a:p>
            <a:pPr algn="ctr"/>
            <a:endParaRPr lang="en-US" sz="1000" dirty="0"/>
          </a:p>
          <a:p>
            <a:pPr algn="ctr"/>
            <a:r>
              <a:rPr lang="en-US" sz="1100" dirty="0"/>
              <a:t>5%</a:t>
            </a:r>
          </a:p>
          <a:p>
            <a:pPr algn="ctr"/>
            <a:r>
              <a:rPr lang="ja-JP" altLang="en-US" sz="1000" dirty="0" smtClean="0"/>
              <a:t>フルミューテーション </a:t>
            </a:r>
            <a:r>
              <a:rPr lang="en-US" sz="1000" dirty="0" smtClean="0"/>
              <a:t>2 </a:t>
            </a:r>
            <a:r>
              <a:rPr lang="en-US" sz="1000" dirty="0" err="1"/>
              <a:t>ng</a:t>
            </a:r>
            <a:r>
              <a:rPr lang="en-US" sz="1000" dirty="0"/>
              <a:t> </a:t>
            </a:r>
            <a:endParaRPr lang="en-US" sz="1000" dirty="0" smtClean="0"/>
          </a:p>
          <a:p>
            <a:pPr algn="ctr"/>
            <a:r>
              <a:rPr lang="en-US" sz="1000" dirty="0" smtClean="0"/>
              <a:t>+</a:t>
            </a:r>
          </a:p>
          <a:p>
            <a:pPr algn="ctr"/>
            <a:r>
              <a:rPr lang="ja-JP" altLang="en-US" sz="1000" dirty="0"/>
              <a:t>正</a:t>
            </a:r>
            <a:r>
              <a:rPr lang="ja-JP" altLang="en-US" sz="1000" dirty="0" smtClean="0"/>
              <a:t>常 </a:t>
            </a:r>
            <a:r>
              <a:rPr lang="en-US" sz="1000" dirty="0" smtClean="0"/>
              <a:t>38 </a:t>
            </a:r>
            <a:r>
              <a:rPr lang="en-US" sz="1000" dirty="0" err="1" smtClean="0"/>
              <a:t>ng</a:t>
            </a:r>
            <a:endParaRPr lang="en-US" sz="1000" dirty="0"/>
          </a:p>
        </p:txBody>
      </p:sp>
      <p:sp>
        <p:nvSpPr>
          <p:cNvPr id="15365" name="TextBox 7"/>
          <p:cNvSpPr txBox="1">
            <a:spLocks noChangeArrowheads="1"/>
          </p:cNvSpPr>
          <p:nvPr/>
        </p:nvSpPr>
        <p:spPr bwMode="auto">
          <a:xfrm>
            <a:off x="4572000" y="2971800"/>
            <a:ext cx="4343400" cy="2677656"/>
          </a:xfrm>
          <a:prstGeom prst="rect">
            <a:avLst/>
          </a:prstGeom>
          <a:noFill/>
          <a:ln w="9525">
            <a:noFill/>
            <a:miter lim="800000"/>
            <a:headEnd/>
            <a:tailEnd/>
          </a:ln>
        </p:spPr>
        <p:txBody>
          <a:bodyPr>
            <a:spAutoFit/>
          </a:bodyPr>
          <a:lstStyle/>
          <a:p>
            <a:r>
              <a:rPr lang="en-US" altLang="ja-JP" sz="1400" dirty="0" smtClean="0"/>
              <a:t>2</a:t>
            </a:r>
            <a:r>
              <a:rPr lang="ja-JP" altLang="en-US" sz="1400" dirty="0"/>
              <a:t>種類</a:t>
            </a:r>
            <a:r>
              <a:rPr lang="ja-JP" altLang="en-US" sz="1400" dirty="0" smtClean="0"/>
              <a:t>の全血サンプルを用いてタイトレーション解析。フルミューテーション</a:t>
            </a:r>
            <a:r>
              <a:rPr lang="en-US" altLang="ja-JP" sz="1400" dirty="0" smtClean="0"/>
              <a:t>(full mutation: FM)</a:t>
            </a:r>
            <a:r>
              <a:rPr lang="ja-JP" altLang="en-US" sz="1400" dirty="0" smtClean="0"/>
              <a:t>を示す対立遺伝子を有する男性と、正常</a:t>
            </a:r>
            <a:r>
              <a:rPr lang="en-US" altLang="ja-JP" sz="1400" dirty="0" smtClean="0"/>
              <a:t>(NOR)</a:t>
            </a:r>
            <a:r>
              <a:rPr lang="ja-JP" altLang="en-US" sz="1400" dirty="0" smtClean="0"/>
              <a:t>な対立遺伝子を有する男性の</a:t>
            </a:r>
            <a:r>
              <a:rPr lang="en-US" altLang="ja-JP" sz="1400" dirty="0" smtClean="0"/>
              <a:t>31 CGG</a:t>
            </a:r>
            <a:r>
              <a:rPr lang="ja-JP" altLang="en-US" sz="1400" dirty="0" smtClean="0"/>
              <a:t>繰り返し配列</a:t>
            </a:r>
            <a:r>
              <a:rPr lang="en-US" altLang="ja-JP" sz="1400" dirty="0" smtClean="0"/>
              <a:t>(</a:t>
            </a:r>
            <a:r>
              <a:rPr lang="ja-JP" altLang="en-US" sz="1400" dirty="0" smtClean="0"/>
              <a:t>バックグラウンド</a:t>
            </a:r>
            <a:r>
              <a:rPr lang="en-US" altLang="ja-JP" sz="1400" dirty="0" smtClean="0"/>
              <a:t>)</a:t>
            </a:r>
            <a:r>
              <a:rPr lang="ja-JP" altLang="en-US" sz="1400" dirty="0" smtClean="0"/>
              <a:t>とを比較したもの。</a:t>
            </a:r>
            <a:endParaRPr lang="en-US" altLang="ja-JP" sz="1400" dirty="0"/>
          </a:p>
          <a:p>
            <a:endParaRPr lang="en-US" sz="1400" dirty="0" smtClean="0"/>
          </a:p>
          <a:p>
            <a:endParaRPr lang="en-US" sz="1400" dirty="0"/>
          </a:p>
          <a:p>
            <a:endParaRPr lang="en-US" sz="1400" dirty="0" smtClean="0"/>
          </a:p>
          <a:p>
            <a:r>
              <a:rPr lang="ja-JP" altLang="en-US" sz="1400" dirty="0"/>
              <a:t>高</a:t>
            </a:r>
            <a:r>
              <a:rPr lang="ja-JP" altLang="en-US" sz="1400" dirty="0" smtClean="0"/>
              <a:t>い</a:t>
            </a:r>
            <a:r>
              <a:rPr lang="ja-JP" altLang="en-US" sz="1400" dirty="0"/>
              <a:t>検</a:t>
            </a:r>
            <a:r>
              <a:rPr lang="ja-JP" altLang="en-US" sz="1400" dirty="0" smtClean="0"/>
              <a:t>出</a:t>
            </a:r>
            <a:r>
              <a:rPr lang="ja-JP" altLang="en-US" sz="1400" dirty="0"/>
              <a:t>感</a:t>
            </a:r>
            <a:r>
              <a:rPr lang="ja-JP" altLang="en-US" sz="1400" dirty="0" smtClean="0"/>
              <a:t>度によ</a:t>
            </a:r>
            <a:r>
              <a:rPr lang="ja-JP" altLang="en-US" sz="1400" dirty="0"/>
              <a:t>り</a:t>
            </a:r>
            <a:r>
              <a:rPr lang="ja-JP" altLang="en-US" sz="1400" dirty="0" smtClean="0"/>
              <a:t>、標準解析</a:t>
            </a:r>
            <a:r>
              <a:rPr lang="ja-JP" altLang="en-US" sz="1400" dirty="0"/>
              <a:t>用</a:t>
            </a:r>
            <a:r>
              <a:rPr lang="ja-JP" altLang="en-US" sz="1400" dirty="0" smtClean="0"/>
              <a:t>に調製されていないサンプル、アーカイブされた試料物質、あるいは</a:t>
            </a:r>
            <a:r>
              <a:rPr lang="en-US" altLang="ja-JP" sz="1400" dirty="0" smtClean="0"/>
              <a:t>DNA</a:t>
            </a:r>
            <a:r>
              <a:rPr lang="ja-JP" altLang="en-US" sz="1400" dirty="0" smtClean="0"/>
              <a:t>量が限られるなど従来困難とされていた試料の分子解析が可能になります。</a:t>
            </a:r>
            <a:endParaRPr lang="en-US" sz="1400" dirty="0" smtClean="0"/>
          </a:p>
        </p:txBody>
      </p:sp>
      <p:pic>
        <p:nvPicPr>
          <p:cNvPr id="15367" name="Picture 8"/>
          <p:cNvPicPr>
            <a:picLocks noChangeAspect="1" noChangeArrowheads="1"/>
          </p:cNvPicPr>
          <p:nvPr/>
        </p:nvPicPr>
        <p:blipFill>
          <a:blip r:embed="rId3"/>
          <a:srcRect/>
          <a:stretch>
            <a:fillRect/>
          </a:stretch>
        </p:blipFill>
        <p:spPr bwMode="auto">
          <a:xfrm>
            <a:off x="1600200" y="1479550"/>
            <a:ext cx="2743200" cy="4387850"/>
          </a:xfrm>
          <a:prstGeom prst="rect">
            <a:avLst/>
          </a:prstGeom>
          <a:noFill/>
          <a:ln w="9525">
            <a:noFill/>
            <a:miter lim="800000"/>
            <a:headEnd/>
            <a:tailEnd/>
          </a:ln>
        </p:spPr>
      </p:pic>
      <p:pic>
        <p:nvPicPr>
          <p:cNvPr id="15368" name="Picture 8" descr="C:\Users\npendse\AppData\Local\Microsoft\Windows\Temporary Internet Files\Content.Outlook\0S4FRF8V\AmplideXfmr1.png"/>
          <p:cNvPicPr>
            <a:picLocks noChangeAspect="1" noChangeArrowheads="1"/>
          </p:cNvPicPr>
          <p:nvPr/>
        </p:nvPicPr>
        <p:blipFill>
          <a:blip r:embed="rId4"/>
          <a:srcRect/>
          <a:stretch>
            <a:fillRect/>
          </a:stretch>
        </p:blipFill>
        <p:spPr bwMode="auto">
          <a:xfrm>
            <a:off x="7219950" y="820738"/>
            <a:ext cx="1782763" cy="322262"/>
          </a:xfrm>
          <a:prstGeom prst="rect">
            <a:avLst/>
          </a:prstGeom>
          <a:solidFill>
            <a:schemeClr val="bg1"/>
          </a:solidFill>
          <a:ln w="9525">
            <a:noFill/>
            <a:miter lim="800000"/>
            <a:headEnd/>
            <a:tailEnd/>
          </a:ln>
        </p:spPr>
      </p:pic>
      <p:sp>
        <p:nvSpPr>
          <p:cNvPr id="9" name="TextBox 8"/>
          <p:cNvSpPr txBox="1"/>
          <p:nvPr/>
        </p:nvSpPr>
        <p:spPr>
          <a:xfrm>
            <a:off x="4577443" y="1983959"/>
            <a:ext cx="1071127" cy="338554"/>
          </a:xfrm>
          <a:prstGeom prst="rect">
            <a:avLst/>
          </a:prstGeom>
          <a:solidFill>
            <a:schemeClr val="bg1"/>
          </a:solidFill>
        </p:spPr>
        <p:txBody>
          <a:bodyPr wrap="none" rtlCol="0">
            <a:spAutoFit/>
          </a:bodyPr>
          <a:lstStyle/>
          <a:p>
            <a:r>
              <a:rPr lang="en-US" sz="800" dirty="0" smtClean="0"/>
              <a:t>FMR1</a:t>
            </a:r>
          </a:p>
          <a:p>
            <a:r>
              <a:rPr lang="ja-JP" altLang="en-US" sz="800" dirty="0" smtClean="0"/>
              <a:t>フォワードプライマー</a:t>
            </a:r>
            <a:endParaRPr lang="en-US" sz="800" dirty="0"/>
          </a:p>
        </p:txBody>
      </p:sp>
      <p:sp>
        <p:nvSpPr>
          <p:cNvPr id="10" name="TextBox 9"/>
          <p:cNvSpPr txBox="1"/>
          <p:nvPr/>
        </p:nvSpPr>
        <p:spPr>
          <a:xfrm>
            <a:off x="7912924" y="1184487"/>
            <a:ext cx="1089789" cy="338554"/>
          </a:xfrm>
          <a:prstGeom prst="rect">
            <a:avLst/>
          </a:prstGeom>
          <a:solidFill>
            <a:schemeClr val="bg1"/>
          </a:solidFill>
        </p:spPr>
        <p:txBody>
          <a:bodyPr wrap="square" rtlCol="0">
            <a:spAutoFit/>
          </a:bodyPr>
          <a:lstStyle/>
          <a:p>
            <a:r>
              <a:rPr lang="en-US" sz="800" dirty="0" smtClean="0"/>
              <a:t>FMR1</a:t>
            </a:r>
          </a:p>
          <a:p>
            <a:r>
              <a:rPr lang="ja-JP" altLang="en-US" sz="800" dirty="0" smtClean="0"/>
              <a:t>リバースプライマー</a:t>
            </a:r>
            <a:endParaRPr lang="en-US" sz="800" dirty="0"/>
          </a:p>
        </p:txBody>
      </p:sp>
      <p:sp>
        <p:nvSpPr>
          <p:cNvPr id="11" name="TextBox 10"/>
          <p:cNvSpPr txBox="1"/>
          <p:nvPr/>
        </p:nvSpPr>
        <p:spPr>
          <a:xfrm>
            <a:off x="8111331" y="1764554"/>
            <a:ext cx="998908" cy="338554"/>
          </a:xfrm>
          <a:prstGeom prst="rect">
            <a:avLst/>
          </a:prstGeom>
          <a:solidFill>
            <a:schemeClr val="bg1"/>
          </a:solidFill>
        </p:spPr>
        <p:txBody>
          <a:bodyPr wrap="square" rtlCol="0">
            <a:spAutoFit/>
          </a:bodyPr>
          <a:lstStyle/>
          <a:p>
            <a:r>
              <a:rPr lang="en-US" altLang="ja-JP" sz="800" dirty="0" smtClean="0"/>
              <a:t>CGG</a:t>
            </a:r>
            <a:r>
              <a:rPr lang="ja-JP" altLang="en-US" sz="800" dirty="0" smtClean="0"/>
              <a:t>繰り返し配列</a:t>
            </a:r>
            <a:endParaRPr lang="en-US" altLang="ja-JP" sz="800" dirty="0" smtClean="0"/>
          </a:p>
          <a:p>
            <a:r>
              <a:rPr lang="ja-JP" altLang="en-US" sz="800" dirty="0" smtClean="0"/>
              <a:t>特異プライマー</a:t>
            </a:r>
            <a:endParaRPr lang="en-US" sz="800" dirty="0"/>
          </a:p>
        </p:txBody>
      </p:sp>
      <p:sp>
        <p:nvSpPr>
          <p:cNvPr id="12" name="TextBox 5"/>
          <p:cNvSpPr txBox="1">
            <a:spLocks noChangeArrowheads="1"/>
          </p:cNvSpPr>
          <p:nvPr/>
        </p:nvSpPr>
        <p:spPr bwMode="auto">
          <a:xfrm>
            <a:off x="152400" y="6400800"/>
            <a:ext cx="4458272" cy="276999"/>
          </a:xfrm>
          <a:prstGeom prst="rect">
            <a:avLst/>
          </a:prstGeom>
          <a:noFill/>
          <a:ln w="9525">
            <a:noFill/>
            <a:miter lim="800000"/>
            <a:headEnd/>
            <a:tailEnd/>
          </a:ln>
        </p:spPr>
        <p:txBody>
          <a:bodyPr wrap="none">
            <a:spAutoFit/>
          </a:bodyPr>
          <a:lstStyle/>
          <a:p>
            <a:r>
              <a:rPr lang="en-US" baseline="30000" dirty="0"/>
              <a:t>*</a:t>
            </a:r>
            <a:r>
              <a:rPr lang="ja-JP" altLang="en-US" baseline="30000" dirty="0"/>
              <a:t>本製品は研究用試薬です。診断を目的とした使用は対象外です</a:t>
            </a:r>
            <a:r>
              <a:rPr lang="ja-JP" altLang="en-US" baseline="30000" dirty="0" smtClean="0"/>
              <a:t>。</a:t>
            </a:r>
            <a:endParaRPr lang="en-US" baseline="30000" dirty="0"/>
          </a:p>
        </p:txBody>
      </p:sp>
      <p:sp>
        <p:nvSpPr>
          <p:cNvPr id="13" name="TextBox 12"/>
          <p:cNvSpPr txBox="1"/>
          <p:nvPr/>
        </p:nvSpPr>
        <p:spPr>
          <a:xfrm>
            <a:off x="2458153" y="1787525"/>
            <a:ext cx="887910" cy="461665"/>
          </a:xfrm>
          <a:prstGeom prst="rect">
            <a:avLst/>
          </a:prstGeom>
          <a:solidFill>
            <a:schemeClr val="accent3">
              <a:lumMod val="85000"/>
            </a:schemeClr>
          </a:solidFill>
        </p:spPr>
        <p:txBody>
          <a:bodyPr wrap="square" rtlCol="0">
            <a:spAutoFit/>
          </a:bodyPr>
          <a:lstStyle/>
          <a:p>
            <a:r>
              <a:rPr lang="en-US" sz="800" dirty="0" smtClean="0"/>
              <a:t>CGG</a:t>
            </a:r>
            <a:r>
              <a:rPr lang="ja-JP" altLang="en-US" sz="800" dirty="0"/>
              <a:t>繰り返</a:t>
            </a:r>
            <a:r>
              <a:rPr lang="ja-JP" altLang="en-US" sz="800" dirty="0" smtClean="0"/>
              <a:t>し配列の増幅はみられない。</a:t>
            </a:r>
            <a:endParaRPr lang="en-US" sz="800" dirty="0"/>
          </a:p>
        </p:txBody>
      </p:sp>
      <p:sp>
        <p:nvSpPr>
          <p:cNvPr id="14" name="TextBox 13"/>
          <p:cNvSpPr txBox="1"/>
          <p:nvPr/>
        </p:nvSpPr>
        <p:spPr>
          <a:xfrm>
            <a:off x="2346654" y="2958860"/>
            <a:ext cx="1082345" cy="338554"/>
          </a:xfrm>
          <a:prstGeom prst="rect">
            <a:avLst/>
          </a:prstGeom>
          <a:solidFill>
            <a:schemeClr val="accent3">
              <a:lumMod val="85000"/>
            </a:schemeClr>
          </a:solidFill>
        </p:spPr>
        <p:txBody>
          <a:bodyPr wrap="square" rtlCol="0">
            <a:spAutoFit/>
          </a:bodyPr>
          <a:lstStyle/>
          <a:p>
            <a:r>
              <a:rPr lang="en-US" sz="800" dirty="0" smtClean="0"/>
              <a:t>CGG</a:t>
            </a:r>
            <a:r>
              <a:rPr lang="ja-JP" altLang="en-US" sz="800" dirty="0"/>
              <a:t>繰り返</a:t>
            </a:r>
            <a:r>
              <a:rPr lang="ja-JP" altLang="en-US" sz="800" dirty="0" smtClean="0"/>
              <a:t>し配列の増幅産物</a:t>
            </a:r>
            <a:endParaRPr lang="en-US" sz="800" dirty="0"/>
          </a:p>
        </p:txBody>
      </p:sp>
      <p:sp>
        <p:nvSpPr>
          <p:cNvPr id="15" name="TextBox 14"/>
          <p:cNvSpPr txBox="1"/>
          <p:nvPr/>
        </p:nvSpPr>
        <p:spPr>
          <a:xfrm>
            <a:off x="2346653" y="4067387"/>
            <a:ext cx="1082345" cy="338554"/>
          </a:xfrm>
          <a:prstGeom prst="rect">
            <a:avLst/>
          </a:prstGeom>
          <a:solidFill>
            <a:schemeClr val="accent3">
              <a:lumMod val="85000"/>
            </a:schemeClr>
          </a:solidFill>
        </p:spPr>
        <p:txBody>
          <a:bodyPr wrap="square" rtlCol="0">
            <a:spAutoFit/>
          </a:bodyPr>
          <a:lstStyle/>
          <a:p>
            <a:r>
              <a:rPr lang="en-US" sz="800" dirty="0" smtClean="0"/>
              <a:t>CGG</a:t>
            </a:r>
            <a:r>
              <a:rPr lang="ja-JP" altLang="en-US" sz="800" dirty="0"/>
              <a:t>繰り返</a:t>
            </a:r>
            <a:r>
              <a:rPr lang="ja-JP" altLang="en-US" sz="800" dirty="0" smtClean="0"/>
              <a:t>し配列の増幅産物</a:t>
            </a:r>
            <a:endParaRPr lang="en-US" sz="800" dirty="0"/>
          </a:p>
        </p:txBody>
      </p:sp>
      <p:sp>
        <p:nvSpPr>
          <p:cNvPr id="16" name="TextBox 15"/>
          <p:cNvSpPr txBox="1"/>
          <p:nvPr/>
        </p:nvSpPr>
        <p:spPr>
          <a:xfrm>
            <a:off x="2360935" y="5264736"/>
            <a:ext cx="1082345" cy="338554"/>
          </a:xfrm>
          <a:prstGeom prst="rect">
            <a:avLst/>
          </a:prstGeom>
          <a:solidFill>
            <a:schemeClr val="accent3">
              <a:lumMod val="85000"/>
            </a:schemeClr>
          </a:solidFill>
        </p:spPr>
        <p:txBody>
          <a:bodyPr wrap="square" rtlCol="0">
            <a:spAutoFit/>
          </a:bodyPr>
          <a:lstStyle/>
          <a:p>
            <a:r>
              <a:rPr lang="en-US" sz="800" dirty="0" smtClean="0"/>
              <a:t>CGG</a:t>
            </a:r>
            <a:r>
              <a:rPr lang="ja-JP" altLang="en-US" sz="800" dirty="0"/>
              <a:t>繰り返</a:t>
            </a:r>
            <a:r>
              <a:rPr lang="ja-JP" altLang="en-US" sz="800" dirty="0" smtClean="0"/>
              <a:t>し配列の増幅産物</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152400"/>
            <a:ext cx="8763000" cy="533400"/>
          </a:xfrm>
        </p:spPr>
        <p:txBody>
          <a:bodyPr/>
          <a:lstStyle/>
          <a:p>
            <a:r>
              <a:rPr lang="en-US" dirty="0" smtClean="0">
                <a:ea typeface="ＭＳ Ｐゴシック" pitchFamily="-106" charset="-128"/>
              </a:rPr>
              <a:t>CGG</a:t>
            </a:r>
            <a:r>
              <a:rPr lang="ja-JP" altLang="en-US" dirty="0" smtClean="0">
                <a:ea typeface="ＭＳ Ｐゴシック" pitchFamily="-106" charset="-128"/>
              </a:rPr>
              <a:t>繰り返し配列特異</a:t>
            </a:r>
            <a:r>
              <a:rPr lang="en-US" altLang="ja-JP" dirty="0" smtClean="0">
                <a:ea typeface="ＭＳ Ｐゴシック" pitchFamily="-106" charset="-128"/>
              </a:rPr>
              <a:t>PCR</a:t>
            </a:r>
            <a:r>
              <a:rPr lang="ja-JP" altLang="en-US" dirty="0" smtClean="0">
                <a:ea typeface="ＭＳ Ｐゴシック" pitchFamily="-106" charset="-128"/>
              </a:rPr>
              <a:t>により、女性由来のサンプルにおける接合体の状態</a:t>
            </a:r>
            <a:r>
              <a:rPr lang="en-US" altLang="ja-JP" dirty="0" smtClean="0">
                <a:ea typeface="ＭＳ Ｐゴシック" pitchFamily="-106" charset="-128"/>
              </a:rPr>
              <a:t>(</a:t>
            </a:r>
            <a:r>
              <a:rPr lang="en-US" altLang="ja-JP" dirty="0" err="1" smtClean="0">
                <a:ea typeface="ＭＳ Ｐゴシック" pitchFamily="-106" charset="-128"/>
              </a:rPr>
              <a:t>zygosity</a:t>
            </a:r>
            <a:r>
              <a:rPr lang="en-US" altLang="ja-JP" dirty="0" smtClean="0">
                <a:ea typeface="ＭＳ Ｐゴシック" pitchFamily="-106" charset="-128"/>
              </a:rPr>
              <a:t>)</a:t>
            </a:r>
            <a:r>
              <a:rPr lang="ja-JP" altLang="en-US" dirty="0" smtClean="0">
                <a:ea typeface="ＭＳ Ｐゴシック" pitchFamily="-106" charset="-128"/>
              </a:rPr>
              <a:t>の識別が可能です。</a:t>
            </a:r>
            <a:r>
              <a:rPr lang="en-US" dirty="0" smtClean="0">
                <a:ea typeface="ＭＳ Ｐゴシック" pitchFamily="-106" charset="-128"/>
              </a:rPr>
              <a:t>*</a:t>
            </a:r>
          </a:p>
        </p:txBody>
      </p:sp>
      <p:pic>
        <p:nvPicPr>
          <p:cNvPr id="16387" name="Content Placeholder 4" descr="fmr1CGGfemalecharts.png"/>
          <p:cNvPicPr>
            <a:picLocks noGrp="1" noChangeAspect="1"/>
          </p:cNvPicPr>
          <p:nvPr>
            <p:ph sz="half" idx="1"/>
          </p:nvPr>
        </p:nvPicPr>
        <p:blipFill>
          <a:blip r:embed="rId3"/>
          <a:srcRect t="-17049" b="-17049"/>
          <a:stretch>
            <a:fillRect/>
          </a:stretch>
        </p:blipFill>
        <p:spPr/>
      </p:pic>
      <p:sp>
        <p:nvSpPr>
          <p:cNvPr id="16388" name="Content Placeholder 3"/>
          <p:cNvSpPr>
            <a:spLocks noGrp="1"/>
          </p:cNvSpPr>
          <p:nvPr>
            <p:ph sz="half" idx="2"/>
          </p:nvPr>
        </p:nvSpPr>
        <p:spPr>
          <a:xfrm>
            <a:off x="4914900" y="1905000"/>
            <a:ext cx="4087813" cy="3962400"/>
          </a:xfrm>
        </p:spPr>
        <p:txBody>
          <a:bodyPr/>
          <a:lstStyle/>
          <a:p>
            <a:pPr marL="0" indent="0">
              <a:buFontTx/>
              <a:buNone/>
            </a:pPr>
            <a:r>
              <a:rPr lang="ja-JP" altLang="en-US" sz="1400" dirty="0" smtClean="0">
                <a:ea typeface="ＭＳ Ｐゴシック" pitchFamily="-106" charset="-128"/>
              </a:rPr>
              <a:t>検出対象となる対立遺伝子の大きさを上回るサイズの</a:t>
            </a:r>
            <a:r>
              <a:rPr lang="en-US" altLang="ja-JP" sz="1400" dirty="0" smtClean="0">
                <a:ea typeface="ＭＳ Ｐゴシック" pitchFamily="-106" charset="-128"/>
              </a:rPr>
              <a:t>CGG</a:t>
            </a:r>
            <a:r>
              <a:rPr lang="ja-JP" altLang="en-US" sz="1400" dirty="0" smtClean="0">
                <a:ea typeface="ＭＳ Ｐゴシック" pitchFamily="-106" charset="-128"/>
              </a:rPr>
              <a:t>繰り返し配列増幅がみられないことから、このサンプルにはヘテロ接合体の対立遺伝子が含まれないことが示唆されま</a:t>
            </a:r>
            <a:r>
              <a:rPr lang="ja-JP" altLang="en-US" sz="1400" dirty="0">
                <a:ea typeface="ＭＳ Ｐゴシック" pitchFamily="-106" charset="-128"/>
              </a:rPr>
              <a:t>す</a:t>
            </a:r>
            <a:r>
              <a:rPr lang="ja-JP" altLang="en-US" sz="1400" dirty="0" smtClean="0">
                <a:ea typeface="ＭＳ Ｐゴシック" pitchFamily="-106" charset="-128"/>
              </a:rPr>
              <a:t>。</a:t>
            </a:r>
            <a:endParaRPr lang="en-US" sz="1400" dirty="0" smtClean="0">
              <a:ea typeface="ＭＳ Ｐゴシック" pitchFamily="-106" charset="-128"/>
            </a:endParaRPr>
          </a:p>
          <a:p>
            <a:pPr marL="0" indent="0">
              <a:buFontTx/>
              <a:buNone/>
            </a:pPr>
            <a:endParaRPr lang="en-US" sz="1400" dirty="0" smtClean="0">
              <a:ea typeface="ＭＳ Ｐゴシック" pitchFamily="-106" charset="-128"/>
            </a:endParaRPr>
          </a:p>
          <a:p>
            <a:pPr marL="0" indent="0">
              <a:buFontTx/>
              <a:buNone/>
            </a:pPr>
            <a:endParaRPr lang="en-US" sz="1400" dirty="0" smtClean="0">
              <a:ea typeface="ＭＳ Ｐゴシック" pitchFamily="-106" charset="-128"/>
            </a:endParaRPr>
          </a:p>
          <a:p>
            <a:pPr marL="0" indent="0">
              <a:buFontTx/>
              <a:buNone/>
            </a:pPr>
            <a:endParaRPr lang="en-US" sz="1400" dirty="0" smtClean="0">
              <a:ea typeface="ＭＳ Ｐゴシック" pitchFamily="-106" charset="-128"/>
            </a:endParaRPr>
          </a:p>
          <a:p>
            <a:pPr marL="0" indent="0">
              <a:buFontTx/>
              <a:buNone/>
            </a:pPr>
            <a:r>
              <a:rPr lang="en-US" altLang="ja-JP" sz="1400" dirty="0" smtClean="0">
                <a:ea typeface="ＭＳ Ｐゴシック" pitchFamily="-106" charset="-128"/>
              </a:rPr>
              <a:t>CGG</a:t>
            </a:r>
            <a:r>
              <a:rPr lang="ja-JP" altLang="en-US" sz="1400" dirty="0" smtClean="0">
                <a:ea typeface="ＭＳ Ｐゴシック" pitchFamily="-106" charset="-128"/>
              </a:rPr>
              <a:t>繰り返し配列増幅が</a:t>
            </a:r>
            <a:r>
              <a:rPr lang="en-US" altLang="ja-JP" sz="1400" dirty="0" smtClean="0">
                <a:ea typeface="ＭＳ Ｐゴシック" pitchFamily="-106" charset="-128"/>
              </a:rPr>
              <a:t>30</a:t>
            </a:r>
            <a:r>
              <a:rPr lang="ja-JP" altLang="en-US" sz="1400" dirty="0" smtClean="0">
                <a:ea typeface="ＭＳ Ｐゴシック" pitchFamily="-106" charset="-128"/>
              </a:rPr>
              <a:t>を上回る対立遺伝子が含まれることから、このサンプルには正常よりも長い対立遺伝子がヘテロ接合体として含まれることが示唆されま</a:t>
            </a:r>
            <a:r>
              <a:rPr lang="ja-JP" altLang="en-US" sz="1400" dirty="0">
                <a:ea typeface="ＭＳ Ｐゴシック" pitchFamily="-106" charset="-128"/>
              </a:rPr>
              <a:t>す</a:t>
            </a:r>
            <a:r>
              <a:rPr lang="ja-JP" altLang="en-US" sz="1400" dirty="0" smtClean="0">
                <a:ea typeface="ＭＳ Ｐゴシック" pitchFamily="-106" charset="-128"/>
              </a:rPr>
              <a:t>。</a:t>
            </a:r>
            <a:endParaRPr lang="en-US" altLang="ja-JP" sz="1400" dirty="0" smtClean="0">
              <a:ea typeface="ＭＳ Ｐゴシック" pitchFamily="-106" charset="-128"/>
            </a:endParaRPr>
          </a:p>
          <a:p>
            <a:pPr marL="0" indent="0">
              <a:buFontTx/>
              <a:buNone/>
            </a:pPr>
            <a:endParaRPr lang="en-US" sz="1400" dirty="0" smtClean="0">
              <a:ea typeface="ＭＳ Ｐゴシック" pitchFamily="-106" charset="-128"/>
            </a:endParaRPr>
          </a:p>
        </p:txBody>
      </p:sp>
      <p:pic>
        <p:nvPicPr>
          <p:cNvPr id="16390" name="Picture 8" descr="C:\Users\npendse\AppData\Local\Microsoft\Windows\Temporary Internet Files\Content.Outlook\0S4FRF8V\AmplideXfmr1.png"/>
          <p:cNvPicPr>
            <a:picLocks noChangeAspect="1" noChangeArrowheads="1"/>
          </p:cNvPicPr>
          <p:nvPr/>
        </p:nvPicPr>
        <p:blipFill>
          <a:blip r:embed="rId4"/>
          <a:srcRect/>
          <a:stretch>
            <a:fillRect/>
          </a:stretch>
        </p:blipFill>
        <p:spPr bwMode="auto">
          <a:xfrm>
            <a:off x="7219950" y="838200"/>
            <a:ext cx="1782763" cy="322263"/>
          </a:xfrm>
          <a:prstGeom prst="rect">
            <a:avLst/>
          </a:prstGeom>
          <a:solidFill>
            <a:schemeClr val="bg1"/>
          </a:solidFill>
          <a:ln w="9525">
            <a:noFill/>
            <a:miter lim="800000"/>
            <a:headEnd/>
            <a:tailEnd/>
          </a:ln>
        </p:spPr>
      </p:pic>
      <p:sp>
        <p:nvSpPr>
          <p:cNvPr id="7" name="TextBox 6"/>
          <p:cNvSpPr txBox="1"/>
          <p:nvPr/>
        </p:nvSpPr>
        <p:spPr>
          <a:xfrm>
            <a:off x="609600" y="5105400"/>
            <a:ext cx="1824538" cy="246221"/>
          </a:xfrm>
          <a:prstGeom prst="rect">
            <a:avLst/>
          </a:prstGeom>
          <a:solidFill>
            <a:schemeClr val="bg1"/>
          </a:solidFill>
          <a:ln>
            <a:solidFill>
              <a:schemeClr val="accent2">
                <a:lumMod val="40000"/>
                <a:lumOff val="60000"/>
              </a:schemeClr>
            </a:solidFill>
          </a:ln>
        </p:spPr>
        <p:txBody>
          <a:bodyPr wrap="none" rtlCol="0">
            <a:spAutoFit/>
          </a:bodyPr>
          <a:lstStyle/>
          <a:p>
            <a:r>
              <a:rPr lang="en-US" sz="1000" dirty="0" smtClean="0">
                <a:solidFill>
                  <a:srgbClr val="004A85"/>
                </a:solidFill>
              </a:rPr>
              <a:t>CGG</a:t>
            </a:r>
            <a:r>
              <a:rPr lang="ja-JP" altLang="en-US" sz="1000" dirty="0" smtClean="0">
                <a:solidFill>
                  <a:srgbClr val="004A85"/>
                </a:solidFill>
              </a:rPr>
              <a:t>繰り返し配列の増幅産物</a:t>
            </a:r>
            <a:endParaRPr lang="en-US" sz="1000" dirty="0">
              <a:solidFill>
                <a:srgbClr val="004A85"/>
              </a:solidFill>
            </a:endParaRPr>
          </a:p>
        </p:txBody>
      </p:sp>
      <p:sp>
        <p:nvSpPr>
          <p:cNvPr id="9" name="TextBox 8"/>
          <p:cNvSpPr txBox="1"/>
          <p:nvPr/>
        </p:nvSpPr>
        <p:spPr>
          <a:xfrm>
            <a:off x="480512" y="1447800"/>
            <a:ext cx="1824538" cy="246221"/>
          </a:xfrm>
          <a:prstGeom prst="rect">
            <a:avLst/>
          </a:prstGeom>
          <a:solidFill>
            <a:schemeClr val="bg1"/>
          </a:solidFill>
          <a:ln>
            <a:solidFill>
              <a:schemeClr val="accent2">
                <a:lumMod val="40000"/>
                <a:lumOff val="60000"/>
              </a:schemeClr>
            </a:solidFill>
          </a:ln>
        </p:spPr>
        <p:txBody>
          <a:bodyPr wrap="none" rtlCol="0">
            <a:spAutoFit/>
          </a:bodyPr>
          <a:lstStyle/>
          <a:p>
            <a:r>
              <a:rPr lang="en-US" sz="1000" dirty="0" smtClean="0">
                <a:solidFill>
                  <a:srgbClr val="004A85"/>
                </a:solidFill>
              </a:rPr>
              <a:t>CGG</a:t>
            </a:r>
            <a:r>
              <a:rPr lang="ja-JP" altLang="en-US" sz="1000" dirty="0" smtClean="0">
                <a:solidFill>
                  <a:srgbClr val="004A85"/>
                </a:solidFill>
              </a:rPr>
              <a:t>繰り返し配列の増幅産物</a:t>
            </a:r>
            <a:endParaRPr lang="en-US" sz="1000" dirty="0">
              <a:solidFill>
                <a:srgbClr val="004A85"/>
              </a:solidFill>
            </a:endParaRPr>
          </a:p>
        </p:txBody>
      </p:sp>
      <p:cxnSp>
        <p:nvCxnSpPr>
          <p:cNvPr id="3" name="Straight Arrow Connector 2"/>
          <p:cNvCxnSpPr/>
          <p:nvPr/>
        </p:nvCxnSpPr>
        <p:spPr>
          <a:xfrm flipH="1">
            <a:off x="762000" y="1694021"/>
            <a:ext cx="76200" cy="304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1752600" y="2148045"/>
            <a:ext cx="1447800" cy="446276"/>
          </a:xfrm>
          <a:prstGeom prst="rect">
            <a:avLst/>
          </a:prstGeom>
          <a:solidFill>
            <a:schemeClr val="bg1"/>
          </a:solidFill>
          <a:ln>
            <a:noFill/>
          </a:ln>
        </p:spPr>
        <p:txBody>
          <a:bodyPr wrap="square" rtlCol="0">
            <a:spAutoFit/>
          </a:bodyPr>
          <a:lstStyle/>
          <a:p>
            <a:r>
              <a:rPr lang="ja-JP" altLang="en-US" sz="1100" dirty="0" smtClean="0">
                <a:solidFill>
                  <a:srgbClr val="004A85"/>
                </a:solidFill>
              </a:rPr>
              <a:t>女性</a:t>
            </a:r>
            <a:r>
              <a:rPr lang="en-US" altLang="ja-JP" sz="1100" dirty="0">
                <a:solidFill>
                  <a:srgbClr val="004A85"/>
                </a:solidFill>
              </a:rPr>
              <a:t> </a:t>
            </a:r>
            <a:r>
              <a:rPr lang="en-US" altLang="ja-JP" sz="1100" dirty="0" smtClean="0">
                <a:solidFill>
                  <a:srgbClr val="004A85"/>
                </a:solidFill>
              </a:rPr>
              <a:t>CGG 30/30 </a:t>
            </a:r>
          </a:p>
          <a:p>
            <a:r>
              <a:rPr lang="ja-JP" altLang="en-US" sz="1100" dirty="0" smtClean="0">
                <a:solidFill>
                  <a:srgbClr val="004A85"/>
                </a:solidFill>
              </a:rPr>
              <a:t>ホモ</a:t>
            </a:r>
            <a:r>
              <a:rPr lang="ja-JP" altLang="en-US" sz="1200" dirty="0">
                <a:solidFill>
                  <a:srgbClr val="004A85"/>
                </a:solidFill>
              </a:rPr>
              <a:t>接</a:t>
            </a:r>
            <a:r>
              <a:rPr lang="ja-JP" altLang="en-US" sz="1100" dirty="0" smtClean="0">
                <a:solidFill>
                  <a:srgbClr val="004A85"/>
                </a:solidFill>
              </a:rPr>
              <a:t>合体</a:t>
            </a:r>
            <a:endParaRPr lang="en-US" sz="1100" dirty="0">
              <a:solidFill>
                <a:srgbClr val="004A85"/>
              </a:solidFill>
            </a:endParaRPr>
          </a:p>
        </p:txBody>
      </p:sp>
      <p:sp>
        <p:nvSpPr>
          <p:cNvPr id="13" name="TextBox 12"/>
          <p:cNvSpPr txBox="1"/>
          <p:nvPr/>
        </p:nvSpPr>
        <p:spPr>
          <a:xfrm>
            <a:off x="1629664" y="3851176"/>
            <a:ext cx="3141471" cy="461665"/>
          </a:xfrm>
          <a:prstGeom prst="rect">
            <a:avLst/>
          </a:prstGeom>
          <a:solidFill>
            <a:schemeClr val="bg1"/>
          </a:solidFill>
          <a:ln>
            <a:noFill/>
          </a:ln>
        </p:spPr>
        <p:txBody>
          <a:bodyPr wrap="square" rtlCol="0">
            <a:spAutoFit/>
          </a:bodyPr>
          <a:lstStyle/>
          <a:p>
            <a:r>
              <a:rPr lang="ja-JP" altLang="en-US" sz="1200" dirty="0" smtClean="0">
                <a:solidFill>
                  <a:srgbClr val="004A85"/>
                </a:solidFill>
              </a:rPr>
              <a:t>女性</a:t>
            </a:r>
            <a:r>
              <a:rPr lang="en-US" altLang="ja-JP" sz="1200" dirty="0">
                <a:solidFill>
                  <a:srgbClr val="004A85"/>
                </a:solidFill>
              </a:rPr>
              <a:t> </a:t>
            </a:r>
            <a:r>
              <a:rPr lang="en-US" altLang="ja-JP" sz="1200" dirty="0" smtClean="0">
                <a:solidFill>
                  <a:srgbClr val="004A85"/>
                </a:solidFill>
              </a:rPr>
              <a:t>CGG 30/230, 500, 580 </a:t>
            </a:r>
          </a:p>
          <a:p>
            <a:r>
              <a:rPr lang="ja-JP" altLang="en-US" sz="1200" dirty="0" smtClean="0">
                <a:solidFill>
                  <a:srgbClr val="004A85"/>
                </a:solidFill>
              </a:rPr>
              <a:t>ヘテロ接合体</a:t>
            </a:r>
            <a:endParaRPr lang="en-US" sz="1200" dirty="0">
              <a:solidFill>
                <a:srgbClr val="004A85"/>
              </a:solidFill>
            </a:endParaRPr>
          </a:p>
        </p:txBody>
      </p:sp>
      <p:sp>
        <p:nvSpPr>
          <p:cNvPr id="14" name="TextBox 13"/>
          <p:cNvSpPr txBox="1"/>
          <p:nvPr/>
        </p:nvSpPr>
        <p:spPr>
          <a:xfrm>
            <a:off x="2743200" y="4113331"/>
            <a:ext cx="1866900" cy="338554"/>
          </a:xfrm>
          <a:prstGeom prst="rect">
            <a:avLst/>
          </a:prstGeom>
          <a:solidFill>
            <a:schemeClr val="bg1"/>
          </a:solidFill>
          <a:ln>
            <a:noFill/>
          </a:ln>
        </p:spPr>
        <p:txBody>
          <a:bodyPr wrap="square" rtlCol="0">
            <a:spAutoFit/>
          </a:bodyPr>
          <a:lstStyle/>
          <a:p>
            <a:r>
              <a:rPr lang="en-US" sz="800" dirty="0" smtClean="0">
                <a:solidFill>
                  <a:srgbClr val="004A85"/>
                </a:solidFill>
              </a:rPr>
              <a:t>CGG</a:t>
            </a:r>
            <a:r>
              <a:rPr lang="ja-JP" altLang="en-US" sz="800" dirty="0" smtClean="0">
                <a:solidFill>
                  <a:srgbClr val="004A85"/>
                </a:solidFill>
              </a:rPr>
              <a:t>繰り返し配列増幅産物の拡大図。各ピークは</a:t>
            </a:r>
            <a:r>
              <a:rPr lang="en-US" altLang="ja-JP" sz="800" dirty="0" smtClean="0">
                <a:solidFill>
                  <a:srgbClr val="004A85"/>
                </a:solidFill>
              </a:rPr>
              <a:t>3</a:t>
            </a:r>
            <a:r>
              <a:rPr lang="ja-JP" altLang="en-US" sz="800" dirty="0">
                <a:solidFill>
                  <a:srgbClr val="004A85"/>
                </a:solidFill>
              </a:rPr>
              <a:t>塩</a:t>
            </a:r>
            <a:r>
              <a:rPr lang="ja-JP" altLang="en-US" sz="800" dirty="0" smtClean="0">
                <a:solidFill>
                  <a:srgbClr val="004A85"/>
                </a:solidFill>
              </a:rPr>
              <a:t>基単位を示す。</a:t>
            </a:r>
            <a:endParaRPr lang="en-US" altLang="ja-JP" sz="800" dirty="0" smtClean="0">
              <a:solidFill>
                <a:srgbClr val="004A85"/>
              </a:solidFill>
            </a:endParaRPr>
          </a:p>
        </p:txBody>
      </p:sp>
      <p:sp>
        <p:nvSpPr>
          <p:cNvPr id="15" name="TextBox 5"/>
          <p:cNvSpPr txBox="1">
            <a:spLocks noChangeArrowheads="1"/>
          </p:cNvSpPr>
          <p:nvPr/>
        </p:nvSpPr>
        <p:spPr bwMode="auto">
          <a:xfrm>
            <a:off x="152400" y="6400800"/>
            <a:ext cx="4458272" cy="276999"/>
          </a:xfrm>
          <a:prstGeom prst="rect">
            <a:avLst/>
          </a:prstGeom>
          <a:noFill/>
          <a:ln w="9525">
            <a:noFill/>
            <a:miter lim="800000"/>
            <a:headEnd/>
            <a:tailEnd/>
          </a:ln>
        </p:spPr>
        <p:txBody>
          <a:bodyPr wrap="none">
            <a:spAutoFit/>
          </a:bodyPr>
          <a:lstStyle/>
          <a:p>
            <a:r>
              <a:rPr lang="en-US" baseline="30000" dirty="0"/>
              <a:t>*</a:t>
            </a:r>
            <a:r>
              <a:rPr lang="ja-JP" altLang="en-US" baseline="30000" dirty="0"/>
              <a:t>本製品は研究用試薬です。診断を目的とした使用は対象外です</a:t>
            </a:r>
            <a:r>
              <a:rPr lang="ja-JP" altLang="en-US" baseline="30000" dirty="0" smtClean="0"/>
              <a:t>。</a:t>
            </a:r>
            <a:endParaRPr lang="en-US" baseline="30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2400"/>
            <a:ext cx="8763000" cy="533400"/>
          </a:xfrm>
        </p:spPr>
        <p:txBody>
          <a:bodyPr/>
          <a:lstStyle/>
          <a:p>
            <a:r>
              <a:rPr lang="en-US" dirty="0" smtClean="0">
                <a:ea typeface="ＭＳ Ｐゴシック" pitchFamily="-106" charset="-128"/>
              </a:rPr>
              <a:t>CGG</a:t>
            </a:r>
            <a:r>
              <a:rPr lang="ja-JP" altLang="en-US" dirty="0" smtClean="0">
                <a:ea typeface="ＭＳ Ｐゴシック" pitchFamily="-106" charset="-128"/>
              </a:rPr>
              <a:t>繰り返し配列特異</a:t>
            </a:r>
            <a:r>
              <a:rPr lang="en-US" altLang="ja-JP" dirty="0" smtClean="0">
                <a:ea typeface="ＭＳ Ｐゴシック" pitchFamily="-106" charset="-128"/>
              </a:rPr>
              <a:t>PCR</a:t>
            </a:r>
            <a:r>
              <a:rPr lang="ja-JP" altLang="en-US" dirty="0" smtClean="0">
                <a:ea typeface="ＭＳ Ｐゴシック" pitchFamily="-106" charset="-128"/>
              </a:rPr>
              <a:t>は、</a:t>
            </a:r>
            <a:r>
              <a:rPr lang="en-US" altLang="ja-JP" dirty="0" smtClean="0">
                <a:ea typeface="ＭＳ Ｐゴシック" pitchFamily="-106" charset="-128"/>
              </a:rPr>
              <a:t>CGG</a:t>
            </a:r>
            <a:r>
              <a:rPr lang="ja-JP" altLang="en-US" dirty="0" smtClean="0">
                <a:ea typeface="ＭＳ Ｐゴシック" pitchFamily="-106" charset="-128"/>
              </a:rPr>
              <a:t>の繰り返し配列を寸断しその領域の安定化に関与する</a:t>
            </a:r>
            <a:r>
              <a:rPr lang="en-US" altLang="ja-JP" dirty="0" smtClean="0">
                <a:ea typeface="ＭＳ Ｐゴシック" pitchFamily="-106" charset="-128"/>
              </a:rPr>
              <a:t>AGG</a:t>
            </a:r>
            <a:r>
              <a:rPr lang="ja-JP" altLang="en-US" dirty="0" smtClean="0">
                <a:ea typeface="ＭＳ Ｐゴシック" pitchFamily="-106" charset="-128"/>
              </a:rPr>
              <a:t>配列を検出します。</a:t>
            </a:r>
            <a:endParaRPr lang="en-US" dirty="0" smtClean="0">
              <a:ea typeface="ＭＳ Ｐゴシック" pitchFamily="-106" charset="-128"/>
            </a:endParaRPr>
          </a:p>
        </p:txBody>
      </p:sp>
      <p:sp>
        <p:nvSpPr>
          <p:cNvPr id="17411" name="Content Placeholder 3"/>
          <p:cNvSpPr>
            <a:spLocks noGrp="1"/>
          </p:cNvSpPr>
          <p:nvPr>
            <p:ph sz="half" idx="2"/>
          </p:nvPr>
        </p:nvSpPr>
        <p:spPr>
          <a:xfrm>
            <a:off x="5791200" y="1905000"/>
            <a:ext cx="3124200" cy="2133600"/>
          </a:xfrm>
        </p:spPr>
        <p:txBody>
          <a:bodyPr/>
          <a:lstStyle/>
          <a:p>
            <a:pPr marL="0" indent="0">
              <a:buFontTx/>
              <a:buNone/>
            </a:pPr>
            <a:r>
              <a:rPr lang="en-US" sz="1400" dirty="0" smtClean="0">
                <a:ea typeface="ＭＳ Ｐゴシック" pitchFamily="-106" charset="-128"/>
              </a:rPr>
              <a:t>AGG</a:t>
            </a:r>
            <a:r>
              <a:rPr lang="ja-JP" altLang="en-US" sz="1400" dirty="0" smtClean="0">
                <a:ea typeface="ＭＳ Ｐゴシック" pitchFamily="-106" charset="-128"/>
              </a:rPr>
              <a:t>配列により</a:t>
            </a:r>
            <a:r>
              <a:rPr lang="en-US" altLang="ja-JP" sz="1400" dirty="0" smtClean="0">
                <a:ea typeface="ＭＳ Ｐゴシック" pitchFamily="-106" charset="-128"/>
              </a:rPr>
              <a:t>CGG</a:t>
            </a:r>
            <a:r>
              <a:rPr lang="ja-JP" altLang="en-US" sz="1400" dirty="0" smtClean="0">
                <a:ea typeface="ＭＳ Ｐゴシック" pitchFamily="-106" charset="-128"/>
              </a:rPr>
              <a:t>繰り返し配列が寸断される現象は多くのサンプル中で確認されています。</a:t>
            </a:r>
            <a:endParaRPr lang="en-US" sz="1400" dirty="0" smtClean="0">
              <a:ea typeface="ＭＳ Ｐゴシック" pitchFamily="-106" charset="-128"/>
            </a:endParaRPr>
          </a:p>
          <a:p>
            <a:pPr marL="0" indent="0">
              <a:buFontTx/>
              <a:buNone/>
            </a:pPr>
            <a:endParaRPr lang="en-US" sz="1400" dirty="0" smtClean="0">
              <a:ea typeface="ＭＳ Ｐゴシック" pitchFamily="-106" charset="-128"/>
            </a:endParaRPr>
          </a:p>
          <a:p>
            <a:pPr marL="0" indent="0">
              <a:buFontTx/>
              <a:buNone/>
            </a:pPr>
            <a:endParaRPr lang="en-US" sz="1400" dirty="0" smtClean="0">
              <a:ea typeface="ＭＳ Ｐゴシック" pitchFamily="-106" charset="-128"/>
            </a:endParaRPr>
          </a:p>
          <a:p>
            <a:pPr marL="0" indent="0">
              <a:buFontTx/>
              <a:buNone/>
            </a:pPr>
            <a:r>
              <a:rPr lang="ja-JP" altLang="en-US" sz="1400" dirty="0" smtClean="0">
                <a:ea typeface="ＭＳ Ｐゴシック" pitchFamily="-106" charset="-128"/>
              </a:rPr>
              <a:t>複雑な遺伝子型に由来する</a:t>
            </a:r>
            <a:r>
              <a:rPr lang="en-US" sz="1400" dirty="0" smtClean="0">
                <a:ea typeface="ＭＳ Ｐゴシック" pitchFamily="-106" charset="-128"/>
              </a:rPr>
              <a:t>FMR1</a:t>
            </a:r>
            <a:r>
              <a:rPr lang="ja-JP" altLang="en-US" sz="1400" dirty="0" smtClean="0">
                <a:ea typeface="ＭＳ Ｐゴシック" pitchFamily="-106" charset="-128"/>
              </a:rPr>
              <a:t>対立遺伝子中において、</a:t>
            </a:r>
            <a:r>
              <a:rPr lang="en-US" altLang="ja-JP" sz="1400" dirty="0" smtClean="0">
                <a:ea typeface="ＭＳ Ｐゴシック" pitchFamily="-106" charset="-128"/>
              </a:rPr>
              <a:t>AGG</a:t>
            </a:r>
            <a:r>
              <a:rPr lang="ja-JP" altLang="en-US" sz="1400" dirty="0" smtClean="0">
                <a:ea typeface="ＭＳ Ｐゴシック" pitchFamily="-106" charset="-128"/>
              </a:rPr>
              <a:t>配列による</a:t>
            </a:r>
            <a:r>
              <a:rPr lang="en-US" altLang="ja-JP" sz="1400" dirty="0" smtClean="0">
                <a:ea typeface="ＭＳ Ｐゴシック" pitchFamily="-106" charset="-128"/>
              </a:rPr>
              <a:t>CGG</a:t>
            </a:r>
            <a:r>
              <a:rPr lang="ja-JP" altLang="en-US" sz="1400" dirty="0" smtClean="0">
                <a:ea typeface="ＭＳ Ｐゴシック" pitchFamily="-106" charset="-128"/>
              </a:rPr>
              <a:t>繰り返し配列の寸断が検出されます。</a:t>
            </a:r>
            <a:r>
              <a:rPr lang="en-US" sz="1400" dirty="0" smtClean="0">
                <a:ea typeface="ＭＳ Ｐゴシック" pitchFamily="-106" charset="-128"/>
              </a:rPr>
              <a:t/>
            </a:r>
            <a:br>
              <a:rPr lang="en-US" sz="1400" dirty="0" smtClean="0">
                <a:ea typeface="ＭＳ Ｐゴシック" pitchFamily="-106" charset="-128"/>
              </a:rPr>
            </a:br>
            <a:endParaRPr lang="en-US" sz="1400" dirty="0" smtClean="0">
              <a:ea typeface="ＭＳ Ｐゴシック" pitchFamily="-106" charset="-128"/>
            </a:endParaRPr>
          </a:p>
        </p:txBody>
      </p:sp>
      <p:pic>
        <p:nvPicPr>
          <p:cNvPr id="17413" name="Content Placeholder 9" descr="fmr1AG03525146chart.png"/>
          <p:cNvPicPr>
            <a:picLocks noGrp="1" noChangeAspect="1"/>
          </p:cNvPicPr>
          <p:nvPr>
            <p:ph sz="half" idx="1"/>
          </p:nvPr>
        </p:nvPicPr>
        <p:blipFill>
          <a:blip r:embed="rId2"/>
          <a:srcRect t="-19788" b="-19788"/>
          <a:stretch>
            <a:fillRect/>
          </a:stretch>
        </p:blipFill>
        <p:spPr>
          <a:xfrm>
            <a:off x="152400" y="1143000"/>
            <a:ext cx="5562600" cy="4724400"/>
          </a:xfrm>
        </p:spPr>
      </p:pic>
      <p:pic>
        <p:nvPicPr>
          <p:cNvPr id="17414" name="Picture 8" descr="C:\Users\npendse\AppData\Local\Microsoft\Windows\Temporary Internet Files\Content.Outlook\0S4FRF8V\AmplideXfmr1.png"/>
          <p:cNvPicPr>
            <a:picLocks noChangeAspect="1" noChangeArrowheads="1"/>
          </p:cNvPicPr>
          <p:nvPr/>
        </p:nvPicPr>
        <p:blipFill>
          <a:blip r:embed="rId3"/>
          <a:srcRect/>
          <a:stretch>
            <a:fillRect/>
          </a:stretch>
        </p:blipFill>
        <p:spPr bwMode="auto">
          <a:xfrm>
            <a:off x="7219950" y="820738"/>
            <a:ext cx="1782763" cy="322262"/>
          </a:xfrm>
          <a:prstGeom prst="rect">
            <a:avLst/>
          </a:prstGeom>
          <a:solidFill>
            <a:schemeClr val="bg1"/>
          </a:solidFill>
          <a:ln w="9525">
            <a:noFill/>
            <a:miter lim="800000"/>
            <a:headEnd/>
            <a:tailEnd/>
          </a:ln>
        </p:spPr>
      </p:pic>
      <p:sp>
        <p:nvSpPr>
          <p:cNvPr id="7" name="TextBox 5"/>
          <p:cNvSpPr txBox="1">
            <a:spLocks noChangeArrowheads="1"/>
          </p:cNvSpPr>
          <p:nvPr/>
        </p:nvSpPr>
        <p:spPr bwMode="auto">
          <a:xfrm>
            <a:off x="152400" y="6400800"/>
            <a:ext cx="4458272" cy="276999"/>
          </a:xfrm>
          <a:prstGeom prst="rect">
            <a:avLst/>
          </a:prstGeom>
          <a:noFill/>
          <a:ln w="9525">
            <a:noFill/>
            <a:miter lim="800000"/>
            <a:headEnd/>
            <a:tailEnd/>
          </a:ln>
        </p:spPr>
        <p:txBody>
          <a:bodyPr wrap="none">
            <a:spAutoFit/>
          </a:bodyPr>
          <a:lstStyle/>
          <a:p>
            <a:r>
              <a:rPr lang="en-US" baseline="30000" dirty="0"/>
              <a:t>*</a:t>
            </a:r>
            <a:r>
              <a:rPr lang="ja-JP" altLang="en-US" baseline="30000" dirty="0"/>
              <a:t>本製品は研究用試薬です。診断を目的とした使用は対象外です</a:t>
            </a:r>
            <a:r>
              <a:rPr lang="ja-JP" altLang="en-US" baseline="30000" dirty="0" smtClean="0"/>
              <a:t>。</a:t>
            </a:r>
            <a:endParaRPr lang="en-US" baseline="30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ja-JP" altLang="en-US" dirty="0" smtClean="0">
                <a:ea typeface="ＭＳ Ｐゴシック" pitchFamily="-106" charset="-128"/>
              </a:rPr>
              <a:t>総括</a:t>
            </a:r>
            <a:r>
              <a:rPr lang="en-US" altLang="ja-JP" dirty="0" smtClean="0">
                <a:ea typeface="ＭＳ Ｐゴシック" pitchFamily="-106" charset="-128"/>
              </a:rPr>
              <a:t>: </a:t>
            </a:r>
            <a:r>
              <a:rPr lang="en-US" dirty="0" err="1" smtClean="0">
                <a:ea typeface="ＭＳ Ｐゴシック" pitchFamily="-106" charset="-128"/>
              </a:rPr>
              <a:t>AmplideX</a:t>
            </a:r>
            <a:r>
              <a:rPr lang="en-US" baseline="30000" dirty="0" smtClean="0">
                <a:ea typeface="ＭＳ Ｐゴシック" pitchFamily="-106" charset="-128"/>
              </a:rPr>
              <a:t>®</a:t>
            </a:r>
            <a:r>
              <a:rPr lang="en-US" dirty="0" smtClean="0">
                <a:ea typeface="ＭＳ Ｐゴシック" pitchFamily="-106" charset="-128"/>
              </a:rPr>
              <a:t> </a:t>
            </a:r>
            <a:r>
              <a:rPr lang="en-US" i="1" dirty="0" smtClean="0">
                <a:ea typeface="ＭＳ Ｐゴシック" pitchFamily="-106" charset="-128"/>
              </a:rPr>
              <a:t>FMR1</a:t>
            </a:r>
            <a:r>
              <a:rPr lang="en-US" dirty="0" smtClean="0">
                <a:ea typeface="ＭＳ Ｐゴシック" pitchFamily="-106" charset="-128"/>
              </a:rPr>
              <a:t> PCR </a:t>
            </a:r>
            <a:r>
              <a:rPr lang="ja-JP" altLang="en-US" dirty="0" smtClean="0">
                <a:ea typeface="ＭＳ Ｐゴシック" pitchFamily="-106" charset="-128"/>
              </a:rPr>
              <a:t>試薬</a:t>
            </a:r>
            <a:r>
              <a:rPr lang="en-US" dirty="0" smtClean="0">
                <a:ea typeface="ＭＳ Ｐゴシック" pitchFamily="-106" charset="-128"/>
              </a:rPr>
              <a:t>* </a:t>
            </a:r>
          </a:p>
        </p:txBody>
      </p:sp>
      <p:sp>
        <p:nvSpPr>
          <p:cNvPr id="18435" name="Content Placeholder 2"/>
          <p:cNvSpPr>
            <a:spLocks noGrp="1"/>
          </p:cNvSpPr>
          <p:nvPr>
            <p:ph idx="1"/>
          </p:nvPr>
        </p:nvSpPr>
        <p:spPr>
          <a:xfrm>
            <a:off x="152400" y="1066800"/>
            <a:ext cx="8763000" cy="3276600"/>
          </a:xfrm>
        </p:spPr>
        <p:txBody>
          <a:bodyPr/>
          <a:lstStyle/>
          <a:p>
            <a:pPr marL="0" indent="0">
              <a:spcAft>
                <a:spcPts val="600"/>
              </a:spcAft>
              <a:buClr>
                <a:srgbClr val="0050ED"/>
              </a:buClr>
              <a:buNone/>
            </a:pPr>
            <a:r>
              <a:rPr lang="en-US" altLang="ja-JP" sz="1600" dirty="0">
                <a:ea typeface="ＭＳ Ｐゴシック" pitchFamily="-106" charset="-128"/>
              </a:rPr>
              <a:t>1</a:t>
            </a:r>
            <a:r>
              <a:rPr lang="ja-JP" altLang="en-US" sz="1600" dirty="0">
                <a:ea typeface="ＭＳ Ｐゴシック" pitchFamily="-106" charset="-128"/>
              </a:rPr>
              <a:t>回の</a:t>
            </a:r>
            <a:r>
              <a:rPr lang="en-US" altLang="ja-JP" sz="1600" dirty="0">
                <a:ea typeface="ＭＳ Ｐゴシック" pitchFamily="-106" charset="-128"/>
              </a:rPr>
              <a:t>PCR</a:t>
            </a:r>
            <a:r>
              <a:rPr lang="ja-JP" altLang="en-US" sz="1600" dirty="0">
                <a:ea typeface="ＭＳ Ｐゴシック" pitchFamily="-106" charset="-128"/>
              </a:rPr>
              <a:t>反応によ</a:t>
            </a:r>
            <a:r>
              <a:rPr lang="ja-JP" altLang="en-US" sz="1600" dirty="0" smtClean="0">
                <a:ea typeface="ＭＳ Ｐゴシック" pitchFamily="-106" charset="-128"/>
              </a:rPr>
              <a:t>り</a:t>
            </a:r>
            <a:r>
              <a:rPr lang="en-US" altLang="ja-JP" sz="1600" dirty="0" smtClean="0">
                <a:ea typeface="ＭＳ Ｐゴシック" pitchFamily="-106" charset="-128"/>
              </a:rPr>
              <a:t>:</a:t>
            </a:r>
            <a:endParaRPr lang="en-US" altLang="ja-JP" sz="1600" dirty="0">
              <a:ea typeface="ＭＳ Ｐゴシック" pitchFamily="-106" charset="-128"/>
            </a:endParaRPr>
          </a:p>
          <a:p>
            <a:pPr>
              <a:spcAft>
                <a:spcPts val="600"/>
              </a:spcAft>
              <a:buClr>
                <a:srgbClr val="0050ED"/>
              </a:buClr>
            </a:pPr>
            <a:r>
              <a:rPr lang="ja-JP" altLang="en-US" sz="1600" dirty="0">
                <a:ea typeface="ＭＳ Ｐゴシック" pitchFamily="-106" charset="-128"/>
              </a:rPr>
              <a:t>対立遺伝子における</a:t>
            </a:r>
            <a:r>
              <a:rPr lang="en-US" altLang="ja-JP" sz="1600" dirty="0">
                <a:ea typeface="ＭＳ Ｐゴシック" pitchFamily="-106" charset="-128"/>
              </a:rPr>
              <a:t>CGG</a:t>
            </a:r>
            <a:r>
              <a:rPr lang="ja-JP" altLang="en-US" sz="1600" dirty="0">
                <a:ea typeface="ＭＳ Ｐゴシック" pitchFamily="-106" charset="-128"/>
              </a:rPr>
              <a:t>繰り返し配列</a:t>
            </a:r>
            <a:r>
              <a:rPr lang="ja-JP" altLang="en-US" sz="1600" dirty="0" smtClean="0">
                <a:ea typeface="ＭＳ Ｐゴシック" pitchFamily="-106" charset="-128"/>
              </a:rPr>
              <a:t>の伸長す</a:t>
            </a:r>
            <a:r>
              <a:rPr lang="ja-JP" altLang="en-US" sz="1600" dirty="0">
                <a:ea typeface="ＭＳ Ｐゴシック" pitchFamily="-106" charset="-128"/>
              </a:rPr>
              <a:t>べてを高い再現性で検出します。</a:t>
            </a:r>
            <a:r>
              <a:rPr lang="en-US" altLang="ja-JP" sz="1600" dirty="0">
                <a:ea typeface="ＭＳ Ｐゴシック" pitchFamily="-106" charset="-128"/>
              </a:rPr>
              <a:t>1300 CGG</a:t>
            </a:r>
            <a:r>
              <a:rPr lang="ja-JP" altLang="en-US" sz="1600" dirty="0">
                <a:ea typeface="ＭＳ Ｐゴシック" pitchFamily="-106" charset="-128"/>
              </a:rPr>
              <a:t>のサイズま</a:t>
            </a:r>
            <a:r>
              <a:rPr lang="ja-JP" altLang="en-US" sz="1600" dirty="0" smtClean="0">
                <a:ea typeface="ＭＳ Ｐゴシック" pitchFamily="-106" charset="-128"/>
              </a:rPr>
              <a:t>でのフルミューテーション</a:t>
            </a:r>
            <a:r>
              <a:rPr lang="en-US" altLang="ja-JP" sz="1600" dirty="0" smtClean="0">
                <a:ea typeface="ＭＳ Ｐゴシック" pitchFamily="-106" charset="-128"/>
              </a:rPr>
              <a:t>(full mutation)</a:t>
            </a:r>
            <a:r>
              <a:rPr lang="ja-JP" altLang="en-US" sz="1600" dirty="0" smtClean="0">
                <a:ea typeface="ＭＳ Ｐゴシック" pitchFamily="-106" charset="-128"/>
              </a:rPr>
              <a:t>モ</a:t>
            </a:r>
            <a:r>
              <a:rPr lang="ja-JP" altLang="en-US" sz="1600" dirty="0">
                <a:ea typeface="ＭＳ Ｐゴシック" pitchFamily="-106" charset="-128"/>
              </a:rPr>
              <a:t>ザイクを有する試料について、変異の割合が低い場合においても検出が可能です。</a:t>
            </a:r>
            <a:endParaRPr lang="en-US" altLang="ja-JP" sz="1600" dirty="0">
              <a:ea typeface="ＭＳ Ｐゴシック" pitchFamily="-106" charset="-128"/>
            </a:endParaRPr>
          </a:p>
          <a:p>
            <a:pPr>
              <a:spcAft>
                <a:spcPts val="600"/>
              </a:spcAft>
              <a:buClr>
                <a:srgbClr val="0050ED"/>
              </a:buClr>
            </a:pPr>
            <a:r>
              <a:rPr lang="en-US" altLang="ja-JP" sz="1600" dirty="0">
                <a:ea typeface="ＭＳ Ｐゴシック" pitchFamily="-106" charset="-128"/>
              </a:rPr>
              <a:t>200 CGG</a:t>
            </a:r>
            <a:r>
              <a:rPr lang="ja-JP" altLang="en-US" sz="1600" dirty="0">
                <a:ea typeface="ＭＳ Ｐゴシック" pitchFamily="-106" charset="-128"/>
              </a:rPr>
              <a:t>のサイズまで</a:t>
            </a:r>
            <a:r>
              <a:rPr lang="en-US" altLang="ja-JP" sz="1600" dirty="0">
                <a:ea typeface="ＭＳ Ｐゴシック" pitchFamily="-106" charset="-128"/>
              </a:rPr>
              <a:t>CGG</a:t>
            </a:r>
            <a:r>
              <a:rPr lang="ja-JP" altLang="en-US" sz="1600" dirty="0">
                <a:ea typeface="ＭＳ Ｐゴシック" pitchFamily="-106" charset="-128"/>
              </a:rPr>
              <a:t>繰り返し配列を正確に定量します。</a:t>
            </a:r>
            <a:r>
              <a:rPr lang="en-US" altLang="ja-JP" sz="1600" dirty="0" smtClean="0">
                <a:ea typeface="ＭＳ Ｐゴシック" pitchFamily="-106" charset="-128"/>
              </a:rPr>
              <a:t>CGG</a:t>
            </a:r>
            <a:r>
              <a:rPr lang="ja-JP" altLang="en-US" sz="1600" dirty="0" smtClean="0">
                <a:ea typeface="ＭＳ Ｐゴシック" pitchFamily="-106" charset="-128"/>
              </a:rPr>
              <a:t>伸長数</a:t>
            </a:r>
            <a:r>
              <a:rPr lang="ja-JP" altLang="en-US" sz="1600" dirty="0">
                <a:ea typeface="ＭＳ Ｐゴシック" pitchFamily="-106" charset="-128"/>
              </a:rPr>
              <a:t>が高</a:t>
            </a:r>
            <a:r>
              <a:rPr lang="ja-JP" altLang="en-US" sz="1600" dirty="0" smtClean="0">
                <a:ea typeface="ＭＳ Ｐゴシック" pitchFamily="-106" charset="-128"/>
              </a:rPr>
              <a:t>いフルミューテーション</a:t>
            </a:r>
            <a:r>
              <a:rPr lang="en-US" altLang="ja-JP" sz="1600" dirty="0" smtClean="0">
                <a:ea typeface="ＭＳ Ｐゴシック" pitchFamily="-106" charset="-128"/>
              </a:rPr>
              <a:t>(full mutation)</a:t>
            </a:r>
            <a:r>
              <a:rPr lang="ja-JP" altLang="en-US" sz="1600" dirty="0" smtClean="0">
                <a:ea typeface="ＭＳ Ｐゴシック" pitchFamily="-106" charset="-128"/>
              </a:rPr>
              <a:t>の</a:t>
            </a:r>
            <a:r>
              <a:rPr lang="ja-JP" altLang="en-US" sz="1600" dirty="0">
                <a:ea typeface="ＭＳ Ｐゴシック" pitchFamily="-106" charset="-128"/>
              </a:rPr>
              <a:t>定量についてはキャピラリー電気泳動が許容可能なフラグメントサイズにより限定されます。</a:t>
            </a:r>
            <a:endParaRPr lang="en-US" altLang="ja-JP" sz="1600" dirty="0">
              <a:ea typeface="ＭＳ Ｐゴシック" pitchFamily="-106" charset="-128"/>
            </a:endParaRPr>
          </a:p>
          <a:p>
            <a:pPr>
              <a:spcAft>
                <a:spcPts val="600"/>
              </a:spcAft>
              <a:buClr>
                <a:srgbClr val="0050ED"/>
              </a:buClr>
            </a:pPr>
            <a:r>
              <a:rPr lang="ja-JP" altLang="en-US" sz="1600" dirty="0" smtClean="0">
                <a:ea typeface="ＭＳ Ｐゴシック" pitchFamily="-106" charset="-128"/>
              </a:rPr>
              <a:t>女性由来のサンプルにおけるホモ接合体およびヘテロ接合体の遺伝子型を識別検出します。</a:t>
            </a:r>
            <a:endParaRPr lang="en-US" altLang="ja-JP" sz="1600" dirty="0" smtClean="0">
              <a:ea typeface="ＭＳ Ｐゴシック" pitchFamily="-106" charset="-128"/>
            </a:endParaRPr>
          </a:p>
          <a:p>
            <a:pPr>
              <a:spcAft>
                <a:spcPts val="600"/>
              </a:spcAft>
              <a:buClr>
                <a:srgbClr val="0050ED"/>
              </a:buClr>
            </a:pPr>
            <a:r>
              <a:rPr lang="en-US" sz="1600" dirty="0" smtClean="0">
                <a:ea typeface="ＭＳ Ｐゴシック" pitchFamily="-106" charset="-128"/>
              </a:rPr>
              <a:t>CGG</a:t>
            </a:r>
            <a:r>
              <a:rPr lang="ja-JP" altLang="en-US" sz="1600" dirty="0" smtClean="0">
                <a:ea typeface="ＭＳ Ｐゴシック" pitchFamily="-106" charset="-128"/>
              </a:rPr>
              <a:t>繰り返し配列</a:t>
            </a:r>
            <a:r>
              <a:rPr lang="ja-JP" altLang="en-US" sz="1600" dirty="0">
                <a:ea typeface="ＭＳ Ｐゴシック" pitchFamily="-106" charset="-128"/>
              </a:rPr>
              <a:t>中</a:t>
            </a:r>
            <a:r>
              <a:rPr lang="ja-JP" altLang="en-US" sz="1600" dirty="0" smtClean="0">
                <a:ea typeface="ＭＳ Ｐゴシック" pitchFamily="-106" charset="-128"/>
              </a:rPr>
              <a:t>に</a:t>
            </a:r>
            <a:r>
              <a:rPr lang="ja-JP" altLang="en-US" sz="1600" dirty="0">
                <a:ea typeface="ＭＳ Ｐゴシック" pitchFamily="-106" charset="-128"/>
              </a:rPr>
              <a:t>介在</a:t>
            </a:r>
            <a:r>
              <a:rPr lang="ja-JP" altLang="en-US" sz="1600" dirty="0" smtClean="0">
                <a:ea typeface="ＭＳ Ｐゴシック" pitchFamily="-106" charset="-128"/>
              </a:rPr>
              <a:t>し、繰り返し配列を寸断する</a:t>
            </a:r>
            <a:r>
              <a:rPr lang="en-US" altLang="ja-JP" sz="1600" dirty="0" smtClean="0">
                <a:ea typeface="ＭＳ Ｐゴシック" pitchFamily="-106" charset="-128"/>
              </a:rPr>
              <a:t>AGG</a:t>
            </a:r>
            <a:r>
              <a:rPr lang="ja-JP" altLang="en-US" sz="1600" dirty="0" smtClean="0">
                <a:ea typeface="ＭＳ Ｐゴシック" pitchFamily="-106" charset="-128"/>
              </a:rPr>
              <a:t>シーケンスを検出します。</a:t>
            </a:r>
            <a:endParaRPr lang="en-US" altLang="ja-JP" sz="1600" dirty="0" smtClean="0">
              <a:ea typeface="ＭＳ Ｐゴシック" pitchFamily="-106" charset="-128"/>
            </a:endParaRPr>
          </a:p>
          <a:p>
            <a:pPr>
              <a:spcAft>
                <a:spcPts val="600"/>
              </a:spcAft>
              <a:buClr>
                <a:srgbClr val="0050ED"/>
              </a:buClr>
            </a:pPr>
            <a:r>
              <a:rPr lang="ja-JP" altLang="en-US" sz="1600" dirty="0" smtClean="0">
                <a:ea typeface="ＭＳ Ｐゴシック" pitchFamily="-106" charset="-128"/>
              </a:rPr>
              <a:t>サ</a:t>
            </a:r>
            <a:r>
              <a:rPr lang="ja-JP" altLang="en-US" sz="1600" dirty="0" smtClean="0">
                <a:ea typeface="ＭＳ Ｐゴシック" pitchFamily="-106" charset="-128"/>
              </a:rPr>
              <a:t>ザンブロット</a:t>
            </a:r>
            <a:r>
              <a:rPr lang="ja-JP" altLang="en-US" sz="1600" dirty="0" smtClean="0">
                <a:ea typeface="ＭＳ Ｐゴシック" pitchFamily="-106" charset="-128"/>
              </a:rPr>
              <a:t>法で解析を行う必要性が</a:t>
            </a:r>
            <a:r>
              <a:rPr lang="en-US" altLang="ja-JP" sz="1600" dirty="0" smtClean="0">
                <a:ea typeface="ＭＳ Ｐゴシック" pitchFamily="-106" charset="-128"/>
              </a:rPr>
              <a:t>1/10</a:t>
            </a:r>
            <a:r>
              <a:rPr lang="ja-JP" altLang="en-US" sz="1600" dirty="0" smtClean="0">
                <a:ea typeface="ＭＳ Ｐゴシック" pitchFamily="-106" charset="-128"/>
              </a:rPr>
              <a:t>～</a:t>
            </a:r>
            <a:r>
              <a:rPr lang="en-US" altLang="ja-JP" sz="1600" dirty="0" smtClean="0">
                <a:ea typeface="ＭＳ Ｐゴシック" pitchFamily="-106" charset="-128"/>
              </a:rPr>
              <a:t>1/50</a:t>
            </a:r>
            <a:r>
              <a:rPr lang="ja-JP" altLang="en-US" sz="1600" dirty="0" smtClean="0">
                <a:ea typeface="ＭＳ Ｐゴシック" pitchFamily="-106" charset="-128"/>
              </a:rPr>
              <a:t>に減少します</a:t>
            </a:r>
            <a:r>
              <a:rPr lang="ja-JP" altLang="en-US" sz="1600" dirty="0" smtClean="0">
                <a:ea typeface="ＭＳ Ｐゴシック" pitchFamily="-106" charset="-128"/>
              </a:rPr>
              <a:t>。</a:t>
            </a:r>
            <a:endParaRPr lang="en-US" sz="1600" dirty="0" smtClean="0">
              <a:ea typeface="ＭＳ Ｐゴシック" pitchFamily="-106" charset="-128"/>
            </a:endParaRPr>
          </a:p>
          <a:p>
            <a:pPr>
              <a:buFontTx/>
              <a:buNone/>
            </a:pPr>
            <a:r>
              <a:rPr lang="en-US" sz="1600" dirty="0" smtClean="0">
                <a:ea typeface="ＭＳ Ｐゴシック" pitchFamily="-106" charset="-128"/>
              </a:rPr>
              <a:t> </a:t>
            </a:r>
          </a:p>
          <a:p>
            <a:pPr>
              <a:buFontTx/>
              <a:buNone/>
            </a:pPr>
            <a:r>
              <a:rPr lang="en-US" sz="1600" dirty="0" err="1" smtClean="0">
                <a:ea typeface="ＭＳ Ｐゴシック" pitchFamily="-106" charset="-128"/>
              </a:rPr>
              <a:t>AmplideX</a:t>
            </a:r>
            <a:r>
              <a:rPr lang="en-US" sz="1600" baseline="30000" dirty="0" smtClean="0">
                <a:ea typeface="ＭＳ Ｐゴシック" pitchFamily="-106" charset="-128"/>
              </a:rPr>
              <a:t>®</a:t>
            </a:r>
            <a:r>
              <a:rPr lang="en-US" sz="1600" dirty="0" smtClean="0">
                <a:ea typeface="ＭＳ Ｐゴシック" pitchFamily="-106" charset="-128"/>
              </a:rPr>
              <a:t> </a:t>
            </a:r>
            <a:r>
              <a:rPr lang="en-US" sz="1600" i="1" dirty="0" smtClean="0">
                <a:ea typeface="ＭＳ Ｐゴシック" pitchFamily="-106" charset="-128"/>
              </a:rPr>
              <a:t>FMR1</a:t>
            </a:r>
            <a:r>
              <a:rPr lang="en-US" sz="1600" dirty="0" smtClean="0">
                <a:ea typeface="ＭＳ Ｐゴシック" pitchFamily="-106" charset="-128"/>
              </a:rPr>
              <a:t> PCR </a:t>
            </a:r>
            <a:r>
              <a:rPr lang="ja-JP" altLang="en-US" sz="1600" dirty="0" smtClean="0">
                <a:ea typeface="ＭＳ Ｐゴシック" pitchFamily="-106" charset="-128"/>
              </a:rPr>
              <a:t>試薬は</a:t>
            </a:r>
            <a:r>
              <a:rPr lang="en-US" sz="1600" dirty="0" smtClean="0">
                <a:ea typeface="ＭＳ Ｐゴシック" pitchFamily="-106" charset="-128"/>
              </a:rPr>
              <a:t>:</a:t>
            </a:r>
          </a:p>
          <a:p>
            <a:r>
              <a:rPr lang="en-US" altLang="ja-JP" sz="1600" dirty="0" smtClean="0">
                <a:ea typeface="ＭＳ Ｐゴシック" pitchFamily="-106" charset="-128"/>
              </a:rPr>
              <a:t>2010</a:t>
            </a:r>
            <a:r>
              <a:rPr lang="ja-JP" altLang="en-US" sz="1600" dirty="0" smtClean="0">
                <a:ea typeface="ＭＳ Ｐゴシック" pitchFamily="-106" charset="-128"/>
              </a:rPr>
              <a:t>年にピ</a:t>
            </a:r>
            <a:r>
              <a:rPr lang="ja-JP" altLang="en-US" sz="1600" dirty="0" smtClean="0">
                <a:ea typeface="ＭＳ Ｐゴシック" pitchFamily="-106" charset="-128"/>
              </a:rPr>
              <a:t>ア</a:t>
            </a:r>
            <a:r>
              <a:rPr lang="ja-JP" altLang="en-US" sz="1600" dirty="0">
                <a:ea typeface="ＭＳ Ｐゴシック" pitchFamily="-106" charset="-128"/>
              </a:rPr>
              <a:t>レビュ</a:t>
            </a:r>
            <a:r>
              <a:rPr lang="ja-JP" altLang="en-US" sz="1600" dirty="0" smtClean="0">
                <a:ea typeface="ＭＳ Ｐゴシック" pitchFamily="-106" charset="-128"/>
              </a:rPr>
              <a:t>ーされた学術</a:t>
            </a:r>
            <a:r>
              <a:rPr lang="ja-JP" altLang="en-US" sz="1600" dirty="0" smtClean="0">
                <a:ea typeface="ＭＳ Ｐゴシック" pitchFamily="-106" charset="-128"/>
              </a:rPr>
              <a:t>誌</a:t>
            </a:r>
            <a:r>
              <a:rPr lang="en-US" altLang="ja-JP" sz="1600" dirty="0" smtClean="0">
                <a:ea typeface="ＭＳ Ｐゴシック" pitchFamily="-106" charset="-128"/>
              </a:rPr>
              <a:t>10</a:t>
            </a:r>
            <a:r>
              <a:rPr lang="ja-JP" altLang="en-US" sz="1600" dirty="0" smtClean="0">
                <a:ea typeface="ＭＳ Ｐゴシック" pitchFamily="-106" charset="-128"/>
              </a:rPr>
              <a:t>誌</a:t>
            </a:r>
            <a:r>
              <a:rPr lang="ja-JP" altLang="en-US" sz="1600" dirty="0" smtClean="0">
                <a:ea typeface="ＭＳ Ｐゴシック" pitchFamily="-106" charset="-128"/>
              </a:rPr>
              <a:t>で評価されています。</a:t>
            </a:r>
            <a:endParaRPr lang="en-US" altLang="ja-JP" sz="1600" dirty="0" smtClean="0">
              <a:ea typeface="ＭＳ Ｐゴシック" pitchFamily="-106" charset="-128"/>
            </a:endParaRPr>
          </a:p>
          <a:p>
            <a:r>
              <a:rPr lang="ja-JP" altLang="en-US" sz="1600" dirty="0">
                <a:ea typeface="ＭＳ Ｐゴシック" pitchFamily="-106" charset="-128"/>
              </a:rPr>
              <a:t>アメリ</a:t>
            </a:r>
            <a:r>
              <a:rPr lang="ja-JP" altLang="en-US" sz="1600" dirty="0" smtClean="0">
                <a:ea typeface="ＭＳ Ｐゴシック" pitchFamily="-106" charset="-128"/>
              </a:rPr>
              <a:t>カ</a:t>
            </a:r>
            <a:r>
              <a:rPr lang="ja-JP" altLang="en-US" sz="1600" dirty="0">
                <a:ea typeface="ＭＳ Ｐゴシック" pitchFamily="-106" charset="-128"/>
              </a:rPr>
              <a:t>合衆</a:t>
            </a:r>
            <a:r>
              <a:rPr lang="ja-JP" altLang="en-US" sz="1600" dirty="0" smtClean="0">
                <a:ea typeface="ＭＳ Ｐゴシック" pitchFamily="-106" charset="-128"/>
              </a:rPr>
              <a:t>国内および海外の研究室においてさらに高い評価を得ています。</a:t>
            </a:r>
            <a:endParaRPr lang="en-US" altLang="ja-JP" sz="1600" dirty="0" smtClean="0">
              <a:ea typeface="ＭＳ Ｐゴシック" pitchFamily="-106" charset="-128"/>
            </a:endParaRPr>
          </a:p>
          <a:p>
            <a:r>
              <a:rPr lang="en-US" altLang="ja-JP" sz="1600" dirty="0" smtClean="0">
                <a:ea typeface="ＭＳ Ｐゴシック" pitchFamily="-106" charset="-128"/>
              </a:rPr>
              <a:t>200</a:t>
            </a:r>
            <a:r>
              <a:rPr lang="ja-JP" altLang="en-US" sz="1600" dirty="0" smtClean="0">
                <a:ea typeface="ＭＳ Ｐゴシック" pitchFamily="-106" charset="-128"/>
              </a:rPr>
              <a:t>を上回るフルミューテーション</a:t>
            </a:r>
            <a:r>
              <a:rPr lang="en-US" altLang="ja-JP" sz="1600" dirty="0" smtClean="0">
                <a:ea typeface="ＭＳ Ｐゴシック" pitchFamily="-106" charset="-128"/>
              </a:rPr>
              <a:t>(full mutation)</a:t>
            </a:r>
            <a:r>
              <a:rPr lang="ja-JP" altLang="en-US" sz="1600" dirty="0" smtClean="0">
                <a:ea typeface="ＭＳ Ｐゴシック" pitchFamily="-106" charset="-128"/>
              </a:rPr>
              <a:t>を含むを総サンプル数</a:t>
            </a:r>
            <a:r>
              <a:rPr lang="en-US" altLang="ja-JP" sz="1600" dirty="0" smtClean="0">
                <a:ea typeface="ＭＳ Ｐゴシック" pitchFamily="-106" charset="-128"/>
              </a:rPr>
              <a:t>&gt;2500</a:t>
            </a:r>
            <a:r>
              <a:rPr lang="ja-JP" altLang="en-US" sz="1600" dirty="0" smtClean="0">
                <a:ea typeface="ＭＳ Ｐゴシック" pitchFamily="-106" charset="-128"/>
              </a:rPr>
              <a:t>のスクリーニングに用いられ、サザンブロット法による解析と相関する評価・プロファイリングに成功しています。</a:t>
            </a:r>
            <a:endParaRPr lang="en-US" sz="1600" dirty="0" smtClean="0">
              <a:ea typeface="ＭＳ Ｐゴシック" pitchFamily="-106" charset="-128"/>
            </a:endParaRPr>
          </a:p>
        </p:txBody>
      </p:sp>
      <p:sp>
        <p:nvSpPr>
          <p:cNvPr id="5" name="TextBox 5"/>
          <p:cNvSpPr txBox="1">
            <a:spLocks noChangeArrowheads="1"/>
          </p:cNvSpPr>
          <p:nvPr/>
        </p:nvSpPr>
        <p:spPr bwMode="auto">
          <a:xfrm>
            <a:off x="152400" y="6400800"/>
            <a:ext cx="4458272" cy="276999"/>
          </a:xfrm>
          <a:prstGeom prst="rect">
            <a:avLst/>
          </a:prstGeom>
          <a:noFill/>
          <a:ln w="9525">
            <a:noFill/>
            <a:miter lim="800000"/>
            <a:headEnd/>
            <a:tailEnd/>
          </a:ln>
        </p:spPr>
        <p:txBody>
          <a:bodyPr wrap="none">
            <a:spAutoFit/>
          </a:bodyPr>
          <a:lstStyle/>
          <a:p>
            <a:r>
              <a:rPr lang="en-US" baseline="30000" dirty="0"/>
              <a:t>*</a:t>
            </a:r>
            <a:r>
              <a:rPr lang="ja-JP" altLang="en-US" baseline="30000" dirty="0"/>
              <a:t>本製品は研究用試薬です。診断を目的とした使用は対象外です</a:t>
            </a:r>
            <a:r>
              <a:rPr lang="ja-JP" altLang="en-US" baseline="30000" dirty="0" smtClean="0"/>
              <a:t>。</a:t>
            </a:r>
            <a:endParaRPr lang="en-US" baseline="30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dirty="0" smtClean="0">
                <a:ea typeface="ＭＳ Ｐゴシック" pitchFamily="-106" charset="-128"/>
              </a:rPr>
              <a:t>はじめに</a:t>
            </a:r>
            <a:endParaRPr lang="en-US" dirty="0" smtClean="0">
              <a:ea typeface="ＭＳ Ｐゴシック" pitchFamily="-106" charset="-128"/>
            </a:endParaRPr>
          </a:p>
        </p:txBody>
      </p:sp>
      <p:sp>
        <p:nvSpPr>
          <p:cNvPr id="6147" name="Content Placeholder 3"/>
          <p:cNvSpPr>
            <a:spLocks noGrp="1"/>
          </p:cNvSpPr>
          <p:nvPr>
            <p:ph sz="half" idx="1"/>
          </p:nvPr>
        </p:nvSpPr>
        <p:spPr>
          <a:xfrm>
            <a:off x="152400" y="1143000"/>
            <a:ext cx="6400800" cy="3890963"/>
          </a:xfrm>
        </p:spPr>
        <p:txBody>
          <a:bodyPr/>
          <a:lstStyle/>
          <a:p>
            <a:pPr>
              <a:spcAft>
                <a:spcPts val="1800"/>
              </a:spcAft>
              <a:buClr>
                <a:srgbClr val="0050ED"/>
              </a:buClr>
            </a:pPr>
            <a:r>
              <a:rPr lang="ja-JP" altLang="en-US" b="1" dirty="0" smtClean="0">
                <a:ea typeface="ＭＳ Ｐゴシック" pitchFamily="-106" charset="-128"/>
              </a:rPr>
              <a:t>脆弱</a:t>
            </a:r>
            <a:r>
              <a:rPr lang="en-US" altLang="ja-JP" b="1" dirty="0" smtClean="0">
                <a:ea typeface="ＭＳ Ｐゴシック" pitchFamily="-106" charset="-128"/>
              </a:rPr>
              <a:t>X</a:t>
            </a:r>
            <a:r>
              <a:rPr lang="ja-JP" altLang="en-US" b="1" dirty="0" smtClean="0">
                <a:ea typeface="ＭＳ Ｐゴシック" pitchFamily="-106" charset="-128"/>
              </a:rPr>
              <a:t>症候群</a:t>
            </a:r>
            <a:r>
              <a:rPr lang="en-US" altLang="ja-JP" b="1" dirty="0" smtClean="0">
                <a:ea typeface="ＭＳ Ｐゴシック" pitchFamily="-106" charset="-128"/>
              </a:rPr>
              <a:t>(Fragile</a:t>
            </a:r>
            <a:r>
              <a:rPr lang="ja-JP" altLang="en-US" b="1" dirty="0">
                <a:ea typeface="ＭＳ Ｐゴシック" pitchFamily="-106" charset="-128"/>
              </a:rPr>
              <a:t> </a:t>
            </a:r>
            <a:r>
              <a:rPr lang="en-US" altLang="ja-JP" b="1" dirty="0" smtClean="0">
                <a:ea typeface="ＭＳ Ｐゴシック" pitchFamily="-106" charset="-128"/>
              </a:rPr>
              <a:t>X</a:t>
            </a:r>
            <a:r>
              <a:rPr lang="ja-JP" altLang="en-US" b="1" dirty="0" smtClean="0">
                <a:ea typeface="ＭＳ Ｐゴシック" pitchFamily="-106" charset="-128"/>
              </a:rPr>
              <a:t> </a:t>
            </a:r>
            <a:r>
              <a:rPr lang="en-US" altLang="ja-JP" b="1" dirty="0" smtClean="0">
                <a:ea typeface="ＭＳ Ｐゴシック" pitchFamily="-106" charset="-128"/>
              </a:rPr>
              <a:t>Syndrome:</a:t>
            </a:r>
            <a:r>
              <a:rPr lang="ja-JP" altLang="en-US" b="1" dirty="0" smtClean="0">
                <a:ea typeface="ＭＳ Ｐゴシック" pitchFamily="-106" charset="-128"/>
              </a:rPr>
              <a:t> </a:t>
            </a:r>
            <a:r>
              <a:rPr lang="en-US" altLang="ja-JP" b="1" dirty="0" smtClean="0">
                <a:ea typeface="ＭＳ Ｐゴシック" pitchFamily="-106" charset="-128"/>
              </a:rPr>
              <a:t>FXS)</a:t>
            </a:r>
            <a:r>
              <a:rPr lang="ja-JP" altLang="en-US" dirty="0" smtClean="0">
                <a:ea typeface="ＭＳ Ｐゴシック" pitchFamily="-106" charset="-128"/>
              </a:rPr>
              <a:t>は</a:t>
            </a:r>
            <a:r>
              <a:rPr lang="en-US" altLang="ja-JP" dirty="0" smtClean="0">
                <a:ea typeface="ＭＳ Ｐゴシック" pitchFamily="-106" charset="-128"/>
              </a:rPr>
              <a:t>FMR1</a:t>
            </a:r>
            <a:r>
              <a:rPr lang="ja-JP" altLang="en-US" dirty="0" smtClean="0">
                <a:ea typeface="ＭＳ Ｐゴシック" pitchFamily="-106" charset="-128"/>
              </a:rPr>
              <a:t>遺伝子上にて</a:t>
            </a:r>
            <a:r>
              <a:rPr lang="en-US" altLang="ja-JP" dirty="0" smtClean="0">
                <a:ea typeface="ＭＳ Ｐゴシック" pitchFamily="-106" charset="-128"/>
              </a:rPr>
              <a:t>CGG</a:t>
            </a:r>
            <a:r>
              <a:rPr lang="ja-JP" altLang="en-US" dirty="0" smtClean="0">
                <a:ea typeface="ＭＳ Ｐゴシック" pitchFamily="-106" charset="-128"/>
              </a:rPr>
              <a:t>トリプレット</a:t>
            </a:r>
            <a:r>
              <a:rPr lang="ja-JP" altLang="en-US" dirty="0">
                <a:ea typeface="ＭＳ Ｐゴシック" pitchFamily="-106" charset="-128"/>
              </a:rPr>
              <a:t>の</a:t>
            </a:r>
            <a:r>
              <a:rPr lang="ja-JP" altLang="en-US" dirty="0" smtClean="0">
                <a:ea typeface="ＭＳ Ｐゴシック" pitchFamily="-106" charset="-128"/>
              </a:rPr>
              <a:t>繰り返し配列が伸長することにより生じ、自閉症において最もよく知られる遺伝的発生因子です。</a:t>
            </a:r>
            <a:endParaRPr lang="en-US" b="1" dirty="0" smtClean="0">
              <a:ea typeface="ＭＳ Ｐゴシック" pitchFamily="-106" charset="-128"/>
            </a:endParaRPr>
          </a:p>
          <a:p>
            <a:pPr>
              <a:spcAft>
                <a:spcPts val="1800"/>
              </a:spcAft>
              <a:buClr>
                <a:srgbClr val="0050ED"/>
              </a:buClr>
            </a:pPr>
            <a:r>
              <a:rPr lang="ja-JP" altLang="en-US" dirty="0" smtClean="0">
                <a:ea typeface="ＭＳ Ｐゴシック" pitchFamily="-106" charset="-128"/>
              </a:rPr>
              <a:t>脆弱</a:t>
            </a:r>
            <a:r>
              <a:rPr lang="en-US" altLang="ja-JP" dirty="0" smtClean="0">
                <a:ea typeface="ＭＳ Ｐゴシック" pitchFamily="-106" charset="-128"/>
              </a:rPr>
              <a:t>X</a:t>
            </a:r>
            <a:r>
              <a:rPr lang="ja-JP" altLang="en-US" dirty="0">
                <a:ea typeface="ＭＳ Ｐゴシック" pitchFamily="-106" charset="-128"/>
              </a:rPr>
              <a:t>保因者</a:t>
            </a:r>
            <a:r>
              <a:rPr lang="ja-JP" altLang="en-US" dirty="0" smtClean="0">
                <a:ea typeface="ＭＳ Ｐゴシック" pitchFamily="-106" charset="-128"/>
              </a:rPr>
              <a:t>には、</a:t>
            </a:r>
            <a:r>
              <a:rPr lang="ja-JP" altLang="en-US" dirty="0" smtClean="0"/>
              <a:t>脆</a:t>
            </a:r>
            <a:r>
              <a:rPr lang="ja-JP" altLang="en-US" dirty="0"/>
              <a:t>弱</a:t>
            </a:r>
            <a:r>
              <a:rPr lang="en-US" dirty="0" smtClean="0"/>
              <a:t>X</a:t>
            </a:r>
            <a:r>
              <a:rPr lang="ja-JP" altLang="en-US" dirty="0" smtClean="0"/>
              <a:t>関連振</a:t>
            </a:r>
            <a:r>
              <a:rPr lang="ja-JP" altLang="en-US" dirty="0"/>
              <a:t>戦</a:t>
            </a:r>
            <a:r>
              <a:rPr lang="en-US" altLang="ja-JP" dirty="0"/>
              <a:t>/</a:t>
            </a:r>
            <a:r>
              <a:rPr lang="ja-JP" altLang="en-US" dirty="0"/>
              <a:t>失調症候群（</a:t>
            </a:r>
            <a:r>
              <a:rPr lang="en-US" dirty="0"/>
              <a:t>FXTAS</a:t>
            </a:r>
            <a:r>
              <a:rPr lang="en-US" dirty="0" smtClean="0"/>
              <a:t>）</a:t>
            </a:r>
            <a:r>
              <a:rPr lang="ja-JP" altLang="en-US" dirty="0" smtClean="0"/>
              <a:t>という加齢に伴い発症する認知症や運動障害のほか、</a:t>
            </a:r>
            <a:r>
              <a:rPr lang="ja-JP" altLang="en-US" dirty="0"/>
              <a:t>脆</a:t>
            </a:r>
            <a:r>
              <a:rPr lang="ja-JP" altLang="en-US" dirty="0" smtClean="0"/>
              <a:t>弱</a:t>
            </a:r>
            <a:r>
              <a:rPr lang="en-US" altLang="ja-JP" dirty="0" smtClean="0"/>
              <a:t>X</a:t>
            </a:r>
            <a:r>
              <a:rPr lang="ja-JP" altLang="en-US" dirty="0"/>
              <a:t>関連</a:t>
            </a:r>
            <a:r>
              <a:rPr lang="ja-JP" altLang="en-US" dirty="0" smtClean="0"/>
              <a:t>原発性卵巣不全</a:t>
            </a:r>
            <a:r>
              <a:rPr lang="en-US" altLang="ja-JP" dirty="0" smtClean="0"/>
              <a:t>(FXPOI)</a:t>
            </a:r>
            <a:r>
              <a:rPr lang="ja-JP" altLang="en-US" dirty="0" smtClean="0"/>
              <a:t>による早発閉経のリスクが考えられます。</a:t>
            </a:r>
            <a:endParaRPr lang="en-US" dirty="0" smtClean="0">
              <a:ea typeface="ＭＳ Ｐゴシック" pitchFamily="-106" charset="-128"/>
            </a:endParaRPr>
          </a:p>
          <a:p>
            <a:pPr>
              <a:spcAft>
                <a:spcPts val="1800"/>
              </a:spcAft>
              <a:buClr>
                <a:srgbClr val="0050ED"/>
              </a:buClr>
            </a:pPr>
            <a:r>
              <a:rPr lang="en-US" dirty="0" smtClean="0">
                <a:ea typeface="ＭＳ Ｐゴシック" pitchFamily="-106" charset="-128"/>
              </a:rPr>
              <a:t>FXS</a:t>
            </a:r>
            <a:r>
              <a:rPr lang="ja-JP" altLang="en-US" dirty="0" smtClean="0">
                <a:ea typeface="ＭＳ Ｐゴシック" pitchFamily="-106" charset="-128"/>
              </a:rPr>
              <a:t>ならびにそ</a:t>
            </a:r>
            <a:r>
              <a:rPr lang="ja-JP" altLang="en-US" dirty="0">
                <a:ea typeface="ＭＳ Ｐゴシック" pitchFamily="-106" charset="-128"/>
              </a:rPr>
              <a:t>の他の</a:t>
            </a:r>
            <a:r>
              <a:rPr lang="en-US" altLang="ja-JP" dirty="0">
                <a:ea typeface="ＭＳ Ｐゴシック" pitchFamily="-106" charset="-128"/>
              </a:rPr>
              <a:t>FMR1</a:t>
            </a:r>
            <a:r>
              <a:rPr lang="ja-JP" altLang="en-US" dirty="0">
                <a:ea typeface="ＭＳ Ｐゴシック" pitchFamily="-106" charset="-128"/>
              </a:rPr>
              <a:t>疾</a:t>
            </a:r>
            <a:r>
              <a:rPr lang="ja-JP" altLang="en-US" dirty="0" smtClean="0">
                <a:ea typeface="ＭＳ Ｐゴシック" pitchFamily="-106" charset="-128"/>
              </a:rPr>
              <a:t>患は</a:t>
            </a:r>
            <a:r>
              <a:rPr lang="ja-JP" altLang="en-US" dirty="0">
                <a:ea typeface="ＭＳ Ｐゴシック" pitchFamily="-106" charset="-128"/>
              </a:rPr>
              <a:t>アメリカ合衆国</a:t>
            </a:r>
            <a:r>
              <a:rPr lang="ja-JP" altLang="en-US" dirty="0" smtClean="0">
                <a:ea typeface="ＭＳ Ｐゴシック" pitchFamily="-106" charset="-128"/>
              </a:rPr>
              <a:t>内でお</a:t>
            </a:r>
            <a:r>
              <a:rPr lang="ja-JP" altLang="en-US" dirty="0">
                <a:ea typeface="ＭＳ Ｐゴシック" pitchFamily="-106" charset="-128"/>
              </a:rPr>
              <a:t>よそ</a:t>
            </a:r>
            <a:r>
              <a:rPr lang="en-US" altLang="ja-JP" dirty="0">
                <a:ea typeface="ＭＳ Ｐゴシック" pitchFamily="-106" charset="-128"/>
              </a:rPr>
              <a:t>150</a:t>
            </a:r>
            <a:r>
              <a:rPr lang="ja-JP" altLang="en-US" dirty="0">
                <a:ea typeface="ＭＳ Ｐゴシック" pitchFamily="-106" charset="-128"/>
              </a:rPr>
              <a:t>万</a:t>
            </a:r>
            <a:r>
              <a:rPr lang="ja-JP" altLang="en-US" dirty="0" smtClean="0">
                <a:ea typeface="ＭＳ Ｐゴシック" pitchFamily="-106" charset="-128"/>
              </a:rPr>
              <a:t>人の</a:t>
            </a:r>
            <a:r>
              <a:rPr lang="ja-JP" altLang="en-US" dirty="0">
                <a:ea typeface="ＭＳ Ｐゴシック" pitchFamily="-106" charset="-128"/>
              </a:rPr>
              <a:t>健</a:t>
            </a:r>
            <a:r>
              <a:rPr lang="ja-JP" altLang="en-US" dirty="0" smtClean="0">
                <a:ea typeface="ＭＳ Ｐゴシック" pitchFamily="-106" charset="-128"/>
              </a:rPr>
              <a:t>康に何らかのインパクトを与え、人種・年齢を問わず広い範囲に影響していると推定されています。</a:t>
            </a:r>
            <a:endParaRPr lang="en-US" altLang="ja-JP" dirty="0" smtClean="0">
              <a:ea typeface="ＭＳ Ｐゴシック" pitchFamily="-106" charset="-128"/>
            </a:endParaRPr>
          </a:p>
          <a:p>
            <a:pPr>
              <a:spcAft>
                <a:spcPts val="1800"/>
              </a:spcAft>
              <a:buClr>
                <a:srgbClr val="0050ED"/>
              </a:buClr>
            </a:pPr>
            <a:r>
              <a:rPr lang="en-US" dirty="0" smtClean="0">
                <a:ea typeface="ＭＳ Ｐゴシック" pitchFamily="-106" charset="-128"/>
              </a:rPr>
              <a:t>FXS</a:t>
            </a:r>
            <a:r>
              <a:rPr lang="ja-JP" altLang="en-US" dirty="0" smtClean="0">
                <a:ea typeface="ＭＳ Ｐゴシック" pitchFamily="-106" charset="-128"/>
              </a:rPr>
              <a:t>をターゲットとした新しい治療方法や新薬</a:t>
            </a:r>
            <a:r>
              <a:rPr lang="ja-JP" altLang="en-US" dirty="0">
                <a:ea typeface="ＭＳ Ｐゴシック" pitchFamily="-106" charset="-128"/>
              </a:rPr>
              <a:t>の</a:t>
            </a:r>
            <a:r>
              <a:rPr lang="ja-JP" altLang="en-US" dirty="0" smtClean="0">
                <a:ea typeface="ＭＳ Ｐゴシック" pitchFamily="-106" charset="-128"/>
              </a:rPr>
              <a:t>開発が進行中です。</a:t>
            </a:r>
            <a:endParaRPr lang="en-US" dirty="0" smtClean="0">
              <a:ea typeface="ＭＳ Ｐゴシック" pitchFamily="-106" charset="-128"/>
            </a:endParaRPr>
          </a:p>
        </p:txBody>
      </p:sp>
      <p:pic>
        <p:nvPicPr>
          <p:cNvPr id="6148" name="Content Placeholder 4" descr="fragileXimage.png"/>
          <p:cNvPicPr>
            <a:picLocks noGrp="1" noChangeAspect="1"/>
          </p:cNvPicPr>
          <p:nvPr>
            <p:ph sz="half" idx="2"/>
          </p:nvPr>
        </p:nvPicPr>
        <p:blipFill>
          <a:blip r:embed="rId2"/>
          <a:srcRect l="-18681" r="-18681"/>
          <a:stretch>
            <a:fillRect/>
          </a:stretch>
        </p:blipFill>
        <p:spPr>
          <a:xfrm>
            <a:off x="6934200" y="1143000"/>
            <a:ext cx="2286000" cy="4724400"/>
          </a:xfrm>
        </p:spPr>
      </p:pic>
      <p:sp>
        <p:nvSpPr>
          <p:cNvPr id="5" name="Rectangle 4"/>
          <p:cNvSpPr/>
          <p:nvPr/>
        </p:nvSpPr>
        <p:spPr>
          <a:xfrm>
            <a:off x="7239000" y="838200"/>
            <a:ext cx="1676400" cy="274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ja-JP" altLang="en-US" dirty="0" smtClean="0">
                <a:ea typeface="ＭＳ Ｐゴシック" pitchFamily="-106" charset="-128"/>
              </a:rPr>
              <a:t>脆弱</a:t>
            </a:r>
            <a:r>
              <a:rPr lang="en-US" altLang="ja-JP" dirty="0" smtClean="0">
                <a:ea typeface="ＭＳ Ｐゴシック" pitchFamily="-106" charset="-128"/>
              </a:rPr>
              <a:t>X</a:t>
            </a:r>
            <a:r>
              <a:rPr lang="ja-JP" altLang="en-US" dirty="0" smtClean="0">
                <a:ea typeface="ＭＳ Ｐゴシック" pitchFamily="-106" charset="-128"/>
              </a:rPr>
              <a:t>症候群の分子解析の現状と課題</a:t>
            </a:r>
            <a:endParaRPr lang="en-US" dirty="0" smtClean="0">
              <a:ea typeface="ＭＳ Ｐゴシック" pitchFamily="-106" charset="-128"/>
            </a:endParaRPr>
          </a:p>
        </p:txBody>
      </p:sp>
      <p:sp>
        <p:nvSpPr>
          <p:cNvPr id="3" name="Content Placeholder 2"/>
          <p:cNvSpPr>
            <a:spLocks noGrp="1"/>
          </p:cNvSpPr>
          <p:nvPr>
            <p:ph idx="1"/>
          </p:nvPr>
        </p:nvSpPr>
        <p:spPr>
          <a:xfrm>
            <a:off x="190500" y="1112838"/>
            <a:ext cx="8763000" cy="4983162"/>
          </a:xfrm>
        </p:spPr>
        <p:txBody>
          <a:bodyPr/>
          <a:lstStyle/>
          <a:p>
            <a:pPr>
              <a:buFontTx/>
              <a:buNone/>
              <a:defRPr/>
            </a:pPr>
            <a:r>
              <a:rPr lang="en-US" sz="1600" i="1" dirty="0" smtClean="0"/>
              <a:t>FMR1</a:t>
            </a:r>
            <a:r>
              <a:rPr lang="ja-JP" altLang="en-US" sz="1600" dirty="0" smtClean="0"/>
              <a:t>遺伝子の</a:t>
            </a:r>
            <a:r>
              <a:rPr lang="en-US" altLang="ja-JP" sz="1600" dirty="0" smtClean="0"/>
              <a:t>CGG</a:t>
            </a:r>
            <a:r>
              <a:rPr lang="ja-JP" altLang="en-US" sz="1600" dirty="0" smtClean="0"/>
              <a:t>トリプレットにおける繰り返し配列の伸長とメチル化の状態を手がかりに</a:t>
            </a:r>
            <a:r>
              <a:rPr lang="en-US" altLang="ja-JP" sz="1600" dirty="0" smtClean="0"/>
              <a:t>FXS</a:t>
            </a:r>
            <a:r>
              <a:rPr lang="ja-JP" altLang="en-US" sz="1600" dirty="0" smtClean="0"/>
              <a:t>や</a:t>
            </a:r>
            <a:endParaRPr lang="en-US" altLang="ja-JP" sz="1600" dirty="0" smtClean="0"/>
          </a:p>
          <a:p>
            <a:pPr>
              <a:buFontTx/>
              <a:buNone/>
              <a:defRPr/>
            </a:pPr>
            <a:r>
              <a:rPr lang="ja-JP" altLang="en-US" sz="1600" dirty="0" smtClean="0"/>
              <a:t>関連する疾患の研究が行われています。</a:t>
            </a:r>
            <a:endParaRPr lang="en-US" sz="1600" dirty="0" smtClean="0"/>
          </a:p>
          <a:p>
            <a:pPr>
              <a:buFontTx/>
              <a:buNone/>
              <a:defRPr/>
            </a:pPr>
            <a:endParaRPr lang="en-US" sz="1800" i="1" dirty="0" smtClean="0"/>
          </a:p>
          <a:p>
            <a:pPr>
              <a:buFontTx/>
              <a:buNone/>
              <a:defRPr/>
            </a:pPr>
            <a:endParaRPr lang="en-US" sz="1800" i="1" dirty="0" smtClean="0"/>
          </a:p>
          <a:p>
            <a:pPr>
              <a:buFontTx/>
              <a:buNone/>
              <a:defRPr/>
            </a:pPr>
            <a:endParaRPr lang="en-US" sz="1800" i="1" dirty="0" smtClean="0"/>
          </a:p>
          <a:p>
            <a:pPr>
              <a:buFontTx/>
              <a:buNone/>
              <a:defRPr/>
            </a:pPr>
            <a:endParaRPr lang="en-US" sz="1800" i="1" dirty="0" smtClean="0"/>
          </a:p>
          <a:p>
            <a:pPr>
              <a:buFontTx/>
              <a:buNone/>
              <a:defRPr/>
            </a:pPr>
            <a:endParaRPr lang="en-US" sz="1800" i="1" dirty="0" smtClean="0"/>
          </a:p>
          <a:p>
            <a:pPr>
              <a:buFontTx/>
              <a:buNone/>
              <a:defRPr/>
            </a:pPr>
            <a:endParaRPr lang="en-US" sz="1800" i="1" dirty="0" smtClean="0"/>
          </a:p>
          <a:p>
            <a:pPr>
              <a:buFontTx/>
              <a:buNone/>
              <a:defRPr/>
            </a:pPr>
            <a:endParaRPr lang="en-US" sz="1800" i="1" dirty="0" smtClean="0"/>
          </a:p>
          <a:p>
            <a:pPr>
              <a:buFontTx/>
              <a:buNone/>
              <a:defRPr/>
            </a:pPr>
            <a:endParaRPr lang="en-US" sz="1800" i="1" dirty="0" smtClean="0"/>
          </a:p>
          <a:p>
            <a:pPr>
              <a:buFontTx/>
              <a:buNone/>
              <a:defRPr/>
            </a:pPr>
            <a:endParaRPr lang="en-US" sz="1000" i="1" dirty="0" smtClean="0"/>
          </a:p>
          <a:p>
            <a:pPr marL="0" indent="0">
              <a:buFontTx/>
              <a:buNone/>
              <a:defRPr/>
            </a:pPr>
            <a:endParaRPr lang="en-US" sz="1600" b="1" dirty="0" smtClean="0"/>
          </a:p>
          <a:p>
            <a:pPr marL="0" indent="0">
              <a:buFontTx/>
              <a:buNone/>
              <a:defRPr/>
            </a:pPr>
            <a:r>
              <a:rPr lang="ja-JP" altLang="en-US" sz="1400" b="1" dirty="0"/>
              <a:t>現行</a:t>
            </a:r>
            <a:r>
              <a:rPr lang="ja-JP" altLang="en-US" sz="1400" b="1" dirty="0" smtClean="0"/>
              <a:t>の</a:t>
            </a:r>
            <a:r>
              <a:rPr lang="en-US" altLang="ja-JP" sz="1400" b="1" i="1" dirty="0" smtClean="0"/>
              <a:t>FMR1</a:t>
            </a:r>
            <a:r>
              <a:rPr lang="ja-JP" altLang="en-US" sz="1400" b="1" dirty="0" smtClean="0"/>
              <a:t>分子解析には主にサザンブロット法が採用されています。</a:t>
            </a:r>
            <a:r>
              <a:rPr lang="en-US" altLang="ja-JP" sz="1400" b="1" dirty="0" smtClean="0"/>
              <a:t>PCR</a:t>
            </a:r>
            <a:r>
              <a:rPr lang="ja-JP" altLang="en-US" sz="1400" b="1" dirty="0" smtClean="0"/>
              <a:t>法についてはラボでの最適化が検討されているところです。しかしながら、サザンブロットによる改正には以下のような問題点があります。</a:t>
            </a:r>
            <a:endParaRPr lang="en-US" sz="1400" i="1" dirty="0" smtClean="0"/>
          </a:p>
          <a:p>
            <a:pPr>
              <a:buFontTx/>
              <a:buNone/>
              <a:defRPr/>
            </a:pPr>
            <a:endParaRPr lang="en-US" sz="1800" dirty="0" smtClean="0"/>
          </a:p>
        </p:txBody>
      </p:sp>
      <p:sp>
        <p:nvSpPr>
          <p:cNvPr id="17412" name="TextBox 4"/>
          <p:cNvSpPr txBox="1">
            <a:spLocks noChangeArrowheads="1"/>
          </p:cNvSpPr>
          <p:nvPr/>
        </p:nvSpPr>
        <p:spPr bwMode="auto">
          <a:xfrm>
            <a:off x="82550" y="5551596"/>
            <a:ext cx="8915400" cy="1815882"/>
          </a:xfrm>
          <a:prstGeom prst="rect">
            <a:avLst/>
          </a:prstGeom>
          <a:noFill/>
          <a:ln w="9525">
            <a:noFill/>
            <a:miter lim="800000"/>
            <a:headEnd/>
            <a:tailEnd/>
          </a:ln>
        </p:spPr>
        <p:txBody>
          <a:bodyPr numCol="4">
            <a:spAutoFit/>
          </a:bodyPr>
          <a:lstStyle/>
          <a:p>
            <a:pPr marL="166688" indent="-166688">
              <a:spcAft>
                <a:spcPts val="300"/>
              </a:spcAft>
              <a:buClr>
                <a:srgbClr val="0050ED"/>
              </a:buClr>
              <a:buFont typeface="Arial" charset="0"/>
              <a:buChar char="•"/>
              <a:defRPr/>
            </a:pPr>
            <a:r>
              <a:rPr lang="ja-JP" altLang="en-US" sz="1400" dirty="0" smtClean="0">
                <a:ea typeface="ＭＳ Ｐゴシック" pitchFamily="34" charset="-128"/>
              </a:rPr>
              <a:t>実施する上でコスト、労力および時間</a:t>
            </a:r>
            <a:r>
              <a:rPr lang="en-US" altLang="ja-JP" sz="1400" dirty="0" smtClean="0">
                <a:ea typeface="ＭＳ Ｐゴシック" pitchFamily="34" charset="-128"/>
              </a:rPr>
              <a:t>(</a:t>
            </a:r>
            <a:r>
              <a:rPr lang="ja-JP" altLang="en-US" sz="1400" dirty="0" smtClean="0">
                <a:ea typeface="ＭＳ Ｐゴシック" pitchFamily="34" charset="-128"/>
              </a:rPr>
              <a:t>およそ</a:t>
            </a:r>
            <a:r>
              <a:rPr lang="en-US" altLang="ja-JP" sz="1400" dirty="0" smtClean="0">
                <a:ea typeface="ＭＳ Ｐゴシック" pitchFamily="34" charset="-128"/>
              </a:rPr>
              <a:t>1</a:t>
            </a:r>
            <a:r>
              <a:rPr lang="ja-JP" altLang="en-US" sz="1400" dirty="0" smtClean="0">
                <a:ea typeface="ＭＳ Ｐゴシック" pitchFamily="34" charset="-128"/>
              </a:rPr>
              <a:t>週間</a:t>
            </a:r>
            <a:r>
              <a:rPr lang="en-US" altLang="ja-JP" sz="1400" dirty="0" smtClean="0">
                <a:ea typeface="ＭＳ Ｐゴシック" pitchFamily="34" charset="-128"/>
              </a:rPr>
              <a:t>)</a:t>
            </a:r>
            <a:r>
              <a:rPr lang="ja-JP" altLang="en-US" sz="1400" dirty="0" smtClean="0">
                <a:ea typeface="ＭＳ Ｐゴシック" pitchFamily="34" charset="-128"/>
              </a:rPr>
              <a:t>がかかる。</a:t>
            </a:r>
            <a:endParaRPr lang="en-US" sz="1400" dirty="0" smtClean="0">
              <a:ea typeface="ＭＳ Ｐゴシック" pitchFamily="34" charset="-128"/>
            </a:endParaRPr>
          </a:p>
          <a:p>
            <a:pPr marL="346075" indent="-346075">
              <a:spcAft>
                <a:spcPts val="300"/>
              </a:spcAft>
              <a:buClr>
                <a:srgbClr val="0050ED"/>
              </a:buClr>
              <a:buFont typeface="Arial" charset="0"/>
              <a:buChar char="•"/>
              <a:defRPr/>
            </a:pPr>
            <a:endParaRPr lang="en-US" sz="1400" dirty="0" smtClean="0">
              <a:ea typeface="ＭＳ Ｐゴシック" pitchFamily="34" charset="-128"/>
            </a:endParaRPr>
          </a:p>
          <a:p>
            <a:pPr>
              <a:spcAft>
                <a:spcPts val="300"/>
              </a:spcAft>
              <a:buClr>
                <a:srgbClr val="0050ED"/>
              </a:buClr>
              <a:defRPr/>
            </a:pPr>
            <a:endParaRPr lang="en-US" altLang="ja-JP" sz="1400" dirty="0" smtClean="0">
              <a:ea typeface="ＭＳ Ｐゴシック" pitchFamily="34" charset="-128"/>
            </a:endParaRPr>
          </a:p>
          <a:p>
            <a:pPr>
              <a:spcAft>
                <a:spcPts val="300"/>
              </a:spcAft>
              <a:buClr>
                <a:srgbClr val="0050ED"/>
              </a:buClr>
              <a:defRPr/>
            </a:pPr>
            <a:endParaRPr lang="en-US" altLang="ja-JP" sz="1400" dirty="0" smtClean="0">
              <a:ea typeface="ＭＳ Ｐゴシック" pitchFamily="34" charset="-128"/>
            </a:endParaRPr>
          </a:p>
          <a:p>
            <a:pPr marL="225425" indent="-225425">
              <a:spcAft>
                <a:spcPts val="300"/>
              </a:spcAft>
              <a:buClr>
                <a:srgbClr val="0050ED"/>
              </a:buClr>
              <a:buFont typeface="Arial" charset="0"/>
              <a:buChar char="•"/>
              <a:defRPr/>
            </a:pPr>
            <a:endParaRPr lang="en-US" altLang="ja-JP" sz="1400" dirty="0">
              <a:ea typeface="ＭＳ Ｐゴシック" pitchFamily="34" charset="-128"/>
            </a:endParaRPr>
          </a:p>
          <a:p>
            <a:pPr marL="225425" indent="-225425">
              <a:spcAft>
                <a:spcPts val="300"/>
              </a:spcAft>
              <a:buClr>
                <a:srgbClr val="0050ED"/>
              </a:buClr>
              <a:buFont typeface="Arial" charset="0"/>
              <a:buChar char="•"/>
              <a:defRPr/>
            </a:pPr>
            <a:r>
              <a:rPr lang="ja-JP" altLang="en-US" sz="1400" dirty="0" smtClean="0">
                <a:ea typeface="ＭＳ Ｐゴシック" pitchFamily="34" charset="-128"/>
              </a:rPr>
              <a:t>インプットとして必要とされるゲノム</a:t>
            </a:r>
            <a:r>
              <a:rPr lang="en-US" altLang="ja-JP" sz="1400" dirty="0" smtClean="0">
                <a:ea typeface="ＭＳ Ｐゴシック" pitchFamily="34" charset="-128"/>
              </a:rPr>
              <a:t>DNA</a:t>
            </a:r>
            <a:r>
              <a:rPr lang="ja-JP" altLang="en-US" sz="1400" dirty="0" smtClean="0">
                <a:ea typeface="ＭＳ Ｐゴシック" pitchFamily="34" charset="-128"/>
              </a:rPr>
              <a:t>量が多い</a:t>
            </a:r>
            <a:r>
              <a:rPr lang="en-US" altLang="ja-JP" sz="1400" dirty="0" smtClean="0">
                <a:ea typeface="ＭＳ Ｐゴシック" pitchFamily="34" charset="-128"/>
              </a:rPr>
              <a:t>(5-10μg)</a:t>
            </a:r>
            <a:r>
              <a:rPr lang="ja-JP" altLang="en-US" sz="1400" dirty="0" smtClean="0">
                <a:ea typeface="ＭＳ Ｐゴシック" pitchFamily="34" charset="-128"/>
              </a:rPr>
              <a:t>。</a:t>
            </a:r>
            <a:endParaRPr lang="en-US" sz="1400" dirty="0" smtClean="0">
              <a:ea typeface="ＭＳ Ｐゴシック" pitchFamily="34" charset="-128"/>
            </a:endParaRPr>
          </a:p>
          <a:p>
            <a:pPr>
              <a:spcAft>
                <a:spcPts val="300"/>
              </a:spcAft>
              <a:buClr>
                <a:srgbClr val="0050ED"/>
              </a:buClr>
              <a:defRPr/>
            </a:pPr>
            <a:endParaRPr lang="en-US" sz="1400" dirty="0" smtClean="0">
              <a:ea typeface="ＭＳ Ｐゴシック" pitchFamily="34" charset="-128"/>
            </a:endParaRPr>
          </a:p>
          <a:p>
            <a:pPr>
              <a:spcAft>
                <a:spcPts val="300"/>
              </a:spcAft>
              <a:buClr>
                <a:srgbClr val="0050ED"/>
              </a:buClr>
              <a:defRPr/>
            </a:pPr>
            <a:endParaRPr lang="en-US" sz="1400" dirty="0" smtClean="0">
              <a:ea typeface="ＭＳ Ｐゴシック" pitchFamily="34" charset="-128"/>
            </a:endParaRPr>
          </a:p>
          <a:p>
            <a:pPr marL="346075" indent="-346075">
              <a:spcAft>
                <a:spcPts val="300"/>
              </a:spcAft>
              <a:buClr>
                <a:srgbClr val="0050ED"/>
              </a:buClr>
              <a:buFont typeface="Arial" charset="0"/>
              <a:buChar char="•"/>
              <a:defRPr/>
            </a:pPr>
            <a:endParaRPr lang="en-US" sz="1400" dirty="0" smtClean="0">
              <a:ea typeface="ＭＳ Ｐゴシック" pitchFamily="34" charset="-128"/>
            </a:endParaRPr>
          </a:p>
          <a:p>
            <a:pPr>
              <a:spcAft>
                <a:spcPts val="300"/>
              </a:spcAft>
              <a:buClr>
                <a:srgbClr val="0050ED"/>
              </a:buClr>
              <a:defRPr/>
            </a:pPr>
            <a:endParaRPr lang="en-US" sz="1400" dirty="0" smtClean="0">
              <a:ea typeface="ＭＳ Ｐゴシック" pitchFamily="34" charset="-128"/>
            </a:endParaRPr>
          </a:p>
          <a:p>
            <a:pPr marL="225425" indent="-225425">
              <a:spcAft>
                <a:spcPts val="300"/>
              </a:spcAft>
              <a:buClr>
                <a:srgbClr val="0050ED"/>
              </a:buClr>
              <a:buFont typeface="Arial" charset="0"/>
              <a:buChar char="•"/>
              <a:defRPr/>
            </a:pPr>
            <a:r>
              <a:rPr lang="en-US" sz="1400" dirty="0" smtClean="0">
                <a:ea typeface="ＭＳ Ｐゴシック" pitchFamily="34" charset="-128"/>
              </a:rPr>
              <a:t>CGG</a:t>
            </a:r>
            <a:r>
              <a:rPr lang="ja-JP" altLang="en-US" sz="1400" dirty="0" smtClean="0">
                <a:ea typeface="ＭＳ Ｐゴシック" pitchFamily="34" charset="-128"/>
              </a:rPr>
              <a:t>繰り返し配列の定量の精度に問題がある。</a:t>
            </a:r>
            <a:endParaRPr lang="en-US" sz="1400" dirty="0" smtClean="0">
              <a:ea typeface="ＭＳ Ｐゴシック" pitchFamily="34" charset="-128"/>
            </a:endParaRPr>
          </a:p>
          <a:p>
            <a:pPr marL="346075" indent="-346075">
              <a:spcAft>
                <a:spcPts val="300"/>
              </a:spcAft>
              <a:buClr>
                <a:srgbClr val="0050ED"/>
              </a:buClr>
              <a:defRPr/>
            </a:pPr>
            <a:endParaRPr lang="en-US" sz="1400" dirty="0" smtClean="0">
              <a:ea typeface="ＭＳ Ｐゴシック" pitchFamily="34" charset="-128"/>
            </a:endParaRPr>
          </a:p>
          <a:p>
            <a:pPr marL="346075" indent="-346075">
              <a:spcAft>
                <a:spcPts val="300"/>
              </a:spcAft>
              <a:buClr>
                <a:srgbClr val="0050ED"/>
              </a:buClr>
              <a:defRPr/>
            </a:pPr>
            <a:endParaRPr lang="en-US" sz="1400" dirty="0">
              <a:ea typeface="ＭＳ Ｐゴシック" pitchFamily="34" charset="-128"/>
            </a:endParaRPr>
          </a:p>
          <a:p>
            <a:pPr marL="346075" indent="-346075">
              <a:spcAft>
                <a:spcPts val="300"/>
              </a:spcAft>
              <a:buClr>
                <a:srgbClr val="0050ED"/>
              </a:buClr>
              <a:defRPr/>
            </a:pPr>
            <a:endParaRPr lang="en-US" sz="1400" dirty="0" smtClean="0">
              <a:ea typeface="ＭＳ Ｐゴシック" pitchFamily="34" charset="-128"/>
            </a:endParaRPr>
          </a:p>
          <a:p>
            <a:pPr marL="346075" indent="-346075">
              <a:spcAft>
                <a:spcPts val="300"/>
              </a:spcAft>
              <a:buClr>
                <a:srgbClr val="0050ED"/>
              </a:buClr>
              <a:defRPr/>
            </a:pPr>
            <a:endParaRPr lang="en-US" sz="1400" dirty="0">
              <a:ea typeface="ＭＳ Ｐゴシック" pitchFamily="34" charset="-128"/>
            </a:endParaRPr>
          </a:p>
          <a:p>
            <a:pPr marL="346075" indent="-346075">
              <a:spcAft>
                <a:spcPts val="300"/>
              </a:spcAft>
              <a:buClr>
                <a:srgbClr val="0050ED"/>
              </a:buClr>
              <a:defRPr/>
            </a:pPr>
            <a:endParaRPr lang="en-US" sz="1400" dirty="0" smtClean="0">
              <a:ea typeface="ＭＳ Ｐゴシック" pitchFamily="34" charset="-128"/>
            </a:endParaRPr>
          </a:p>
          <a:p>
            <a:pPr marL="225425" indent="-225425">
              <a:spcAft>
                <a:spcPts val="300"/>
              </a:spcAft>
              <a:buClr>
                <a:srgbClr val="0050ED"/>
              </a:buClr>
              <a:buFont typeface="Arial" charset="0"/>
              <a:buChar char="•"/>
              <a:defRPr/>
            </a:pPr>
            <a:r>
              <a:rPr lang="ja-JP" altLang="en-US" sz="1400" dirty="0">
                <a:ea typeface="ＭＳ Ｐゴシック" pitchFamily="34" charset="-128"/>
              </a:rPr>
              <a:t>モザイ</a:t>
            </a:r>
            <a:r>
              <a:rPr lang="ja-JP" altLang="en-US" sz="1400" dirty="0" smtClean="0">
                <a:ea typeface="ＭＳ Ｐゴシック" pitchFamily="34" charset="-128"/>
              </a:rPr>
              <a:t>ク対立遺伝子座の検出感度に問題がある。</a:t>
            </a:r>
            <a:endParaRPr lang="en-US" sz="1400" dirty="0">
              <a:ea typeface="ＭＳ Ｐゴシック" pitchFamily="34" charset="-128"/>
            </a:endParaRPr>
          </a:p>
        </p:txBody>
      </p:sp>
      <p:sp>
        <p:nvSpPr>
          <p:cNvPr id="6" name="Rectangle 5"/>
          <p:cNvSpPr/>
          <p:nvPr/>
        </p:nvSpPr>
        <p:spPr>
          <a:xfrm>
            <a:off x="7239000" y="838200"/>
            <a:ext cx="1676400" cy="274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82550" y="1676400"/>
            <a:ext cx="9213850" cy="2778125"/>
            <a:chOff x="82550" y="1676400"/>
            <a:chExt cx="9213850" cy="2778125"/>
          </a:xfrm>
        </p:grpSpPr>
        <p:pic>
          <p:nvPicPr>
            <p:cNvPr id="7174" name="Picture 5"/>
            <p:cNvPicPr>
              <a:picLocks noChangeAspect="1" noChangeArrowheads="1"/>
            </p:cNvPicPr>
            <p:nvPr/>
          </p:nvPicPr>
          <p:blipFill>
            <a:blip r:embed="rId2"/>
            <a:srcRect/>
            <a:stretch>
              <a:fillRect/>
            </a:stretch>
          </p:blipFill>
          <p:spPr bwMode="auto">
            <a:xfrm>
              <a:off x="82550" y="1676400"/>
              <a:ext cx="4489450" cy="2778125"/>
            </a:xfrm>
            <a:prstGeom prst="rect">
              <a:avLst/>
            </a:prstGeom>
            <a:noFill/>
            <a:ln w="9525">
              <a:noFill/>
              <a:miter lim="800000"/>
              <a:headEnd/>
              <a:tailEnd/>
            </a:ln>
          </p:spPr>
        </p:pic>
        <p:sp>
          <p:nvSpPr>
            <p:cNvPr id="7175" name="TextBox 7"/>
            <p:cNvSpPr txBox="1">
              <a:spLocks noChangeArrowheads="1"/>
            </p:cNvSpPr>
            <p:nvPr/>
          </p:nvSpPr>
          <p:spPr bwMode="auto">
            <a:xfrm>
              <a:off x="4395788" y="2195513"/>
              <a:ext cx="1219200" cy="276225"/>
            </a:xfrm>
            <a:prstGeom prst="rect">
              <a:avLst/>
            </a:prstGeom>
            <a:noFill/>
            <a:ln w="9525">
              <a:noFill/>
              <a:miter lim="800000"/>
              <a:headEnd/>
              <a:tailEnd/>
            </a:ln>
          </p:spPr>
          <p:txBody>
            <a:bodyPr>
              <a:spAutoFit/>
            </a:bodyPr>
            <a:lstStyle/>
            <a:p>
              <a:pPr algn="ctr"/>
              <a:r>
                <a:rPr lang="ja-JP" altLang="en-US" sz="1200" dirty="0" smtClean="0"/>
                <a:t>メチル化</a:t>
              </a:r>
              <a:endParaRPr lang="en-US" sz="1200" dirty="0"/>
            </a:p>
          </p:txBody>
        </p:sp>
        <p:sp>
          <p:nvSpPr>
            <p:cNvPr id="7176" name="TextBox 8"/>
            <p:cNvSpPr txBox="1">
              <a:spLocks noChangeArrowheads="1"/>
            </p:cNvSpPr>
            <p:nvPr/>
          </p:nvSpPr>
          <p:spPr bwMode="auto">
            <a:xfrm>
              <a:off x="4395788" y="2805113"/>
              <a:ext cx="1219200" cy="276225"/>
            </a:xfrm>
            <a:prstGeom prst="rect">
              <a:avLst/>
            </a:prstGeom>
            <a:noFill/>
            <a:ln w="9525">
              <a:noFill/>
              <a:miter lim="800000"/>
              <a:headEnd/>
              <a:tailEnd/>
            </a:ln>
          </p:spPr>
          <p:txBody>
            <a:bodyPr>
              <a:spAutoFit/>
            </a:bodyPr>
            <a:lstStyle/>
            <a:p>
              <a:pPr algn="ctr"/>
              <a:r>
                <a:rPr lang="ja-JP" altLang="en-US" sz="1200" dirty="0" smtClean="0"/>
                <a:t>転写</a:t>
              </a:r>
              <a:endParaRPr lang="en-US" sz="1200" dirty="0"/>
            </a:p>
          </p:txBody>
        </p:sp>
        <p:sp>
          <p:nvSpPr>
            <p:cNvPr id="7177" name="TextBox 9"/>
            <p:cNvSpPr txBox="1">
              <a:spLocks noChangeArrowheads="1"/>
            </p:cNvSpPr>
            <p:nvPr/>
          </p:nvSpPr>
          <p:spPr bwMode="auto">
            <a:xfrm>
              <a:off x="4395788" y="3514725"/>
              <a:ext cx="1219200" cy="277813"/>
            </a:xfrm>
            <a:prstGeom prst="rect">
              <a:avLst/>
            </a:prstGeom>
            <a:noFill/>
            <a:ln w="9525">
              <a:noFill/>
              <a:miter lim="800000"/>
              <a:headEnd/>
              <a:tailEnd/>
            </a:ln>
          </p:spPr>
          <p:txBody>
            <a:bodyPr>
              <a:spAutoFit/>
            </a:bodyPr>
            <a:lstStyle/>
            <a:p>
              <a:pPr algn="ctr"/>
              <a:r>
                <a:rPr lang="ja-JP" altLang="en-US" sz="1200" dirty="0" smtClean="0"/>
                <a:t>変化なし</a:t>
              </a:r>
              <a:endParaRPr lang="en-US" sz="1200" dirty="0"/>
            </a:p>
          </p:txBody>
        </p:sp>
        <p:cxnSp>
          <p:nvCxnSpPr>
            <p:cNvPr id="11" name="Straight Arrow Connector 10"/>
            <p:cNvCxnSpPr/>
            <p:nvPr/>
          </p:nvCxnSpPr>
          <p:spPr bwMode="auto">
            <a:xfrm>
              <a:off x="4532313" y="2500313"/>
              <a:ext cx="1006475" cy="1587"/>
            </a:xfrm>
            <a:prstGeom prst="straightConnector1">
              <a:avLst/>
            </a:prstGeom>
            <a:noFill/>
            <a:ln w="28575"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p:spPr>
        </p:cxnSp>
        <p:sp>
          <p:nvSpPr>
            <p:cNvPr id="7179" name="TextBox 11"/>
            <p:cNvSpPr txBox="1">
              <a:spLocks noChangeArrowheads="1"/>
            </p:cNvSpPr>
            <p:nvPr/>
          </p:nvSpPr>
          <p:spPr bwMode="auto">
            <a:xfrm>
              <a:off x="5638800" y="2195513"/>
              <a:ext cx="1752600" cy="646331"/>
            </a:xfrm>
            <a:prstGeom prst="rect">
              <a:avLst/>
            </a:prstGeom>
            <a:noFill/>
            <a:ln w="9525">
              <a:noFill/>
              <a:miter lim="800000"/>
              <a:headEnd/>
              <a:tailEnd/>
            </a:ln>
          </p:spPr>
          <p:txBody>
            <a:bodyPr>
              <a:spAutoFit/>
            </a:bodyPr>
            <a:lstStyle/>
            <a:p>
              <a:pPr algn="ctr"/>
              <a:r>
                <a:rPr lang="ja-JP" altLang="en-US" sz="1200" dirty="0" smtClean="0"/>
                <a:t>転写産物</a:t>
              </a:r>
              <a:r>
                <a:rPr lang="en-US" altLang="ja-JP" sz="1200" dirty="0" smtClean="0"/>
                <a:t>(RNA</a:t>
              </a:r>
              <a:r>
                <a:rPr lang="ja-JP" altLang="en-US" sz="1200" dirty="0" smtClean="0"/>
                <a:t>や</a:t>
              </a:r>
              <a:r>
                <a:rPr lang="ja-JP" altLang="en-US" sz="1200" dirty="0"/>
                <a:t>タンパ</a:t>
              </a:r>
              <a:r>
                <a:rPr lang="ja-JP" altLang="en-US" sz="1200" dirty="0" smtClean="0"/>
                <a:t>ク</a:t>
              </a:r>
              <a:r>
                <a:rPr lang="en-US" altLang="ja-JP" sz="1200" dirty="0" smtClean="0"/>
                <a:t>)</a:t>
              </a:r>
              <a:r>
                <a:rPr lang="ja-JP" altLang="en-US" sz="1200" dirty="0" smtClean="0"/>
                <a:t>の減少または転写の不活性化。</a:t>
              </a:r>
              <a:endParaRPr lang="en-US" sz="1200" dirty="0"/>
            </a:p>
          </p:txBody>
        </p:sp>
        <p:cxnSp>
          <p:nvCxnSpPr>
            <p:cNvPr id="13" name="Straight Arrow Connector 12"/>
            <p:cNvCxnSpPr/>
            <p:nvPr/>
          </p:nvCxnSpPr>
          <p:spPr bwMode="auto">
            <a:xfrm>
              <a:off x="7404100" y="2500313"/>
              <a:ext cx="639763" cy="1587"/>
            </a:xfrm>
            <a:prstGeom prst="straightConnector1">
              <a:avLst/>
            </a:prstGeom>
            <a:noFill/>
            <a:ln w="57150" cap="flat" cmpd="sng" algn="ctr">
              <a:solidFill>
                <a:srgbClr val="C00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7181" name="TextBox 13"/>
            <p:cNvSpPr txBox="1">
              <a:spLocks noChangeArrowheads="1"/>
            </p:cNvSpPr>
            <p:nvPr/>
          </p:nvSpPr>
          <p:spPr bwMode="auto">
            <a:xfrm>
              <a:off x="8115300" y="2309813"/>
              <a:ext cx="1181100" cy="307975"/>
            </a:xfrm>
            <a:prstGeom prst="rect">
              <a:avLst/>
            </a:prstGeom>
            <a:noFill/>
            <a:ln w="9525">
              <a:noFill/>
              <a:miter lim="800000"/>
              <a:headEnd/>
              <a:tailEnd/>
            </a:ln>
          </p:spPr>
          <p:txBody>
            <a:bodyPr>
              <a:spAutoFit/>
            </a:bodyPr>
            <a:lstStyle/>
            <a:p>
              <a:r>
                <a:rPr lang="en-US" sz="1400" b="1">
                  <a:solidFill>
                    <a:srgbClr val="C00000"/>
                  </a:solidFill>
                </a:rPr>
                <a:t>FXS</a:t>
              </a:r>
            </a:p>
          </p:txBody>
        </p:sp>
        <p:cxnSp>
          <p:nvCxnSpPr>
            <p:cNvPr id="15" name="Straight Arrow Connector 14"/>
            <p:cNvCxnSpPr/>
            <p:nvPr/>
          </p:nvCxnSpPr>
          <p:spPr bwMode="auto">
            <a:xfrm>
              <a:off x="4532313" y="3109913"/>
              <a:ext cx="1006475" cy="1587"/>
            </a:xfrm>
            <a:prstGeom prst="straightConnector1">
              <a:avLst/>
            </a:prstGeom>
            <a:noFill/>
            <a:ln w="28575"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p:spPr>
        </p:cxnSp>
        <p:sp>
          <p:nvSpPr>
            <p:cNvPr id="7183" name="TextBox 15"/>
            <p:cNvSpPr txBox="1">
              <a:spLocks noChangeArrowheads="1"/>
            </p:cNvSpPr>
            <p:nvPr/>
          </p:nvSpPr>
          <p:spPr bwMode="auto">
            <a:xfrm>
              <a:off x="5486400" y="2873375"/>
              <a:ext cx="1905000" cy="461665"/>
            </a:xfrm>
            <a:prstGeom prst="rect">
              <a:avLst/>
            </a:prstGeom>
            <a:noFill/>
            <a:ln w="9525">
              <a:noFill/>
              <a:miter lim="800000"/>
              <a:headEnd/>
              <a:tailEnd/>
            </a:ln>
          </p:spPr>
          <p:txBody>
            <a:bodyPr>
              <a:spAutoFit/>
            </a:bodyPr>
            <a:lstStyle/>
            <a:p>
              <a:pPr algn="ctr"/>
              <a:r>
                <a:rPr lang="ja-JP" altLang="en-US" sz="1200" dirty="0"/>
                <a:t>転</a:t>
              </a:r>
              <a:r>
                <a:rPr lang="ja-JP" altLang="en-US" sz="1200" dirty="0" smtClean="0"/>
                <a:t>写</a:t>
              </a:r>
              <a:r>
                <a:rPr lang="en-US" altLang="ja-JP" sz="1200" dirty="0" smtClean="0"/>
                <a:t>RNA</a:t>
              </a:r>
              <a:r>
                <a:rPr lang="ja-JP" altLang="en-US" sz="1200" dirty="0" smtClean="0"/>
                <a:t>の増加、</a:t>
              </a:r>
              <a:endParaRPr lang="en-US" altLang="ja-JP" sz="1200" dirty="0" smtClean="0"/>
            </a:p>
            <a:p>
              <a:pPr algn="ctr"/>
              <a:r>
                <a:rPr lang="ja-JP" altLang="en-US" sz="1200" dirty="0"/>
                <a:t>タンパ</a:t>
              </a:r>
              <a:r>
                <a:rPr lang="ja-JP" altLang="en-US" sz="1200" dirty="0" smtClean="0"/>
                <a:t>クの若干の減少。</a:t>
              </a:r>
              <a:endParaRPr lang="en-US" sz="1200" dirty="0"/>
            </a:p>
          </p:txBody>
        </p:sp>
        <p:cxnSp>
          <p:nvCxnSpPr>
            <p:cNvPr id="17" name="Straight Arrow Connector 16"/>
            <p:cNvCxnSpPr/>
            <p:nvPr/>
          </p:nvCxnSpPr>
          <p:spPr bwMode="auto">
            <a:xfrm>
              <a:off x="7404100" y="3109913"/>
              <a:ext cx="639763" cy="1587"/>
            </a:xfrm>
            <a:prstGeom prst="straightConnector1">
              <a:avLst/>
            </a:prstGeom>
            <a:noFill/>
            <a:ln w="57150" cap="flat" cmpd="sng" algn="ctr">
              <a:solidFill>
                <a:srgbClr val="8C883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7185" name="TextBox 17"/>
            <p:cNvSpPr txBox="1">
              <a:spLocks noChangeArrowheads="1"/>
            </p:cNvSpPr>
            <p:nvPr/>
          </p:nvSpPr>
          <p:spPr bwMode="auto">
            <a:xfrm>
              <a:off x="8115300" y="2843213"/>
              <a:ext cx="1181100" cy="522287"/>
            </a:xfrm>
            <a:prstGeom prst="rect">
              <a:avLst/>
            </a:prstGeom>
            <a:noFill/>
            <a:ln w="9525">
              <a:noFill/>
              <a:miter lim="800000"/>
              <a:headEnd/>
              <a:tailEnd/>
            </a:ln>
          </p:spPr>
          <p:txBody>
            <a:bodyPr>
              <a:spAutoFit/>
            </a:bodyPr>
            <a:lstStyle/>
            <a:p>
              <a:r>
                <a:rPr lang="en-US" sz="1400" b="1">
                  <a:solidFill>
                    <a:srgbClr val="8C8830"/>
                  </a:solidFill>
                </a:rPr>
                <a:t>FXTAS</a:t>
              </a:r>
              <a:br>
                <a:rPr lang="en-US" sz="1400" b="1">
                  <a:solidFill>
                    <a:srgbClr val="8C8830"/>
                  </a:solidFill>
                </a:rPr>
              </a:br>
              <a:r>
                <a:rPr lang="en-US" sz="1400" b="1">
                  <a:solidFill>
                    <a:srgbClr val="8C8830"/>
                  </a:solidFill>
                </a:rPr>
                <a:t>FXPOI</a:t>
              </a:r>
            </a:p>
          </p:txBody>
        </p:sp>
        <p:sp>
          <p:nvSpPr>
            <p:cNvPr id="7186" name="TextBox 18"/>
            <p:cNvSpPr txBox="1">
              <a:spLocks noChangeArrowheads="1"/>
            </p:cNvSpPr>
            <p:nvPr/>
          </p:nvSpPr>
          <p:spPr bwMode="auto">
            <a:xfrm>
              <a:off x="4200261" y="1857375"/>
              <a:ext cx="1524000" cy="307777"/>
            </a:xfrm>
            <a:prstGeom prst="rect">
              <a:avLst/>
            </a:prstGeom>
            <a:noFill/>
            <a:ln w="9525">
              <a:noFill/>
              <a:miter lim="800000"/>
              <a:headEnd/>
              <a:tailEnd/>
            </a:ln>
          </p:spPr>
          <p:txBody>
            <a:bodyPr wrap="square">
              <a:spAutoFit/>
            </a:bodyPr>
            <a:lstStyle/>
            <a:p>
              <a:pPr algn="ctr"/>
              <a:r>
                <a:rPr lang="ja-JP" altLang="en-US" sz="1400" b="1" u="sng" dirty="0" smtClean="0"/>
                <a:t>ゲノム上の変化</a:t>
              </a:r>
              <a:endParaRPr lang="en-US" sz="1400" b="1" u="sng" dirty="0"/>
            </a:p>
          </p:txBody>
        </p:sp>
        <p:sp>
          <p:nvSpPr>
            <p:cNvPr id="7187" name="TextBox 19"/>
            <p:cNvSpPr txBox="1">
              <a:spLocks noChangeArrowheads="1"/>
            </p:cNvSpPr>
            <p:nvPr/>
          </p:nvSpPr>
          <p:spPr bwMode="auto">
            <a:xfrm>
              <a:off x="5715000" y="1857375"/>
              <a:ext cx="1447800" cy="307777"/>
            </a:xfrm>
            <a:prstGeom prst="rect">
              <a:avLst/>
            </a:prstGeom>
            <a:noFill/>
            <a:ln w="9525">
              <a:noFill/>
              <a:miter lim="800000"/>
              <a:headEnd/>
              <a:tailEnd/>
            </a:ln>
          </p:spPr>
          <p:txBody>
            <a:bodyPr>
              <a:spAutoFit/>
            </a:bodyPr>
            <a:lstStyle/>
            <a:p>
              <a:pPr algn="ctr"/>
              <a:r>
                <a:rPr lang="ja-JP" altLang="en-US" sz="1400" b="1" u="sng" dirty="0"/>
                <a:t>生化</a:t>
              </a:r>
              <a:r>
                <a:rPr lang="ja-JP" altLang="en-US" sz="1400" b="1" u="sng" dirty="0" smtClean="0"/>
                <a:t>学的な変化</a:t>
              </a:r>
              <a:endParaRPr lang="en-US" sz="1400" b="1" u="sng" dirty="0"/>
            </a:p>
          </p:txBody>
        </p:sp>
        <p:sp>
          <p:nvSpPr>
            <p:cNvPr id="7188" name="TextBox 20"/>
            <p:cNvSpPr txBox="1">
              <a:spLocks noChangeArrowheads="1"/>
            </p:cNvSpPr>
            <p:nvPr/>
          </p:nvSpPr>
          <p:spPr bwMode="auto">
            <a:xfrm>
              <a:off x="7848600" y="1857375"/>
              <a:ext cx="1219200" cy="307777"/>
            </a:xfrm>
            <a:prstGeom prst="rect">
              <a:avLst/>
            </a:prstGeom>
            <a:noFill/>
            <a:ln w="9525">
              <a:noFill/>
              <a:miter lim="800000"/>
              <a:headEnd/>
              <a:tailEnd/>
            </a:ln>
          </p:spPr>
          <p:txBody>
            <a:bodyPr>
              <a:spAutoFit/>
            </a:bodyPr>
            <a:lstStyle/>
            <a:p>
              <a:pPr algn="ctr"/>
              <a:r>
                <a:rPr lang="en-US" sz="1400" b="1" dirty="0"/>
                <a:t> </a:t>
              </a:r>
              <a:r>
                <a:rPr lang="ja-JP" altLang="en-US" sz="1400" b="1" u="sng" dirty="0"/>
                <a:t>表</a:t>
              </a:r>
              <a:r>
                <a:rPr lang="ja-JP" altLang="en-US" sz="1400" b="1" u="sng" dirty="0" smtClean="0"/>
                <a:t>現型・疾患</a:t>
              </a:r>
              <a:endParaRPr lang="en-US" sz="1400" b="1" u="sng" dirty="0"/>
            </a:p>
          </p:txBody>
        </p:sp>
        <p:cxnSp>
          <p:nvCxnSpPr>
            <p:cNvPr id="22" name="Straight Arrow Connector 21"/>
            <p:cNvCxnSpPr/>
            <p:nvPr/>
          </p:nvCxnSpPr>
          <p:spPr bwMode="auto">
            <a:xfrm>
              <a:off x="4532313" y="3819525"/>
              <a:ext cx="1006475" cy="1588"/>
            </a:xfrm>
            <a:prstGeom prst="straightConnector1">
              <a:avLst/>
            </a:prstGeom>
            <a:noFill/>
            <a:ln w="28575"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p:spPr>
        </p:cxnSp>
        <p:sp>
          <p:nvSpPr>
            <p:cNvPr id="7190" name="TextBox 22"/>
            <p:cNvSpPr txBox="1">
              <a:spLocks noChangeArrowheads="1"/>
            </p:cNvSpPr>
            <p:nvPr/>
          </p:nvSpPr>
          <p:spPr bwMode="auto">
            <a:xfrm>
              <a:off x="5791200" y="3514725"/>
              <a:ext cx="1371600" cy="646331"/>
            </a:xfrm>
            <a:prstGeom prst="rect">
              <a:avLst/>
            </a:prstGeom>
            <a:noFill/>
            <a:ln w="9525">
              <a:noFill/>
              <a:miter lim="800000"/>
              <a:headEnd/>
              <a:tailEnd/>
            </a:ln>
          </p:spPr>
          <p:txBody>
            <a:bodyPr>
              <a:spAutoFit/>
            </a:bodyPr>
            <a:lstStyle/>
            <a:p>
              <a:pPr algn="ctr"/>
              <a:r>
                <a:rPr lang="ja-JP" altLang="en-US" sz="1200" dirty="0" smtClean="0"/>
                <a:t>正常な量の転写産物</a:t>
              </a:r>
              <a:r>
                <a:rPr lang="en-US" altLang="ja-JP" sz="1200" dirty="0" smtClean="0"/>
                <a:t>(RNA</a:t>
              </a:r>
              <a:r>
                <a:rPr lang="ja-JP" altLang="en-US" sz="1200" dirty="0" smtClean="0"/>
                <a:t>またはタンパク</a:t>
              </a:r>
              <a:r>
                <a:rPr lang="en-US" altLang="ja-JP" sz="1200" dirty="0" smtClean="0"/>
                <a:t>)</a:t>
              </a:r>
              <a:r>
                <a:rPr lang="ja-JP" altLang="en-US" sz="1200" dirty="0" smtClean="0"/>
                <a:t>。</a:t>
              </a:r>
              <a:endParaRPr lang="en-US" sz="1200" dirty="0"/>
            </a:p>
          </p:txBody>
        </p:sp>
        <p:cxnSp>
          <p:nvCxnSpPr>
            <p:cNvPr id="24" name="Straight Arrow Connector 23"/>
            <p:cNvCxnSpPr/>
            <p:nvPr/>
          </p:nvCxnSpPr>
          <p:spPr bwMode="auto">
            <a:xfrm>
              <a:off x="7404100" y="3819525"/>
              <a:ext cx="639763" cy="1588"/>
            </a:xfrm>
            <a:prstGeom prst="straightConnector1">
              <a:avLst/>
            </a:prstGeom>
            <a:noFill/>
            <a:ln w="57150" cap="flat" cmpd="sng" algn="ctr">
              <a:solidFill>
                <a:srgbClr val="0066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7192" name="TextBox 24"/>
            <p:cNvSpPr txBox="1">
              <a:spLocks noChangeArrowheads="1"/>
            </p:cNvSpPr>
            <p:nvPr/>
          </p:nvSpPr>
          <p:spPr bwMode="auto">
            <a:xfrm>
              <a:off x="8115300" y="3633788"/>
              <a:ext cx="1181100" cy="307975"/>
            </a:xfrm>
            <a:prstGeom prst="rect">
              <a:avLst/>
            </a:prstGeom>
            <a:noFill/>
            <a:ln w="9525">
              <a:noFill/>
              <a:miter lim="800000"/>
              <a:headEnd/>
              <a:tailEnd/>
            </a:ln>
          </p:spPr>
          <p:txBody>
            <a:bodyPr>
              <a:spAutoFit/>
            </a:bodyPr>
            <a:lstStyle/>
            <a:p>
              <a:r>
                <a:rPr lang="ja-JP" altLang="en-US" sz="1400" b="1" dirty="0" smtClean="0">
                  <a:solidFill>
                    <a:srgbClr val="006600"/>
                  </a:solidFill>
                </a:rPr>
                <a:t>正常</a:t>
              </a:r>
              <a:endParaRPr lang="en-US" sz="1400" b="1" dirty="0">
                <a:solidFill>
                  <a:srgbClr val="006600"/>
                </a:solidFill>
              </a:endParaRPr>
            </a:p>
          </p:txBody>
        </p:sp>
        <p:sp>
          <p:nvSpPr>
            <p:cNvPr id="2" name="TextBox 1"/>
            <p:cNvSpPr txBox="1"/>
            <p:nvPr/>
          </p:nvSpPr>
          <p:spPr>
            <a:xfrm>
              <a:off x="3293268" y="2485116"/>
              <a:ext cx="1291431" cy="246221"/>
            </a:xfrm>
            <a:prstGeom prst="rect">
              <a:avLst/>
            </a:prstGeom>
            <a:noFill/>
          </p:spPr>
          <p:txBody>
            <a:bodyPr wrap="square" rtlCol="0">
              <a:spAutoFit/>
            </a:bodyPr>
            <a:lstStyle/>
            <a:p>
              <a:r>
                <a:rPr lang="ja-JP" altLang="en-US" sz="1000" dirty="0" smtClean="0"/>
                <a:t>フルミューテーション</a:t>
              </a:r>
              <a:endParaRPr lang="en-US" sz="1000" dirty="0"/>
            </a:p>
          </p:txBody>
        </p:sp>
        <p:sp>
          <p:nvSpPr>
            <p:cNvPr id="26" name="TextBox 25"/>
            <p:cNvSpPr txBox="1"/>
            <p:nvPr/>
          </p:nvSpPr>
          <p:spPr>
            <a:xfrm>
              <a:off x="2630751" y="3020941"/>
              <a:ext cx="1422137" cy="246221"/>
            </a:xfrm>
            <a:prstGeom prst="rect">
              <a:avLst/>
            </a:prstGeom>
            <a:noFill/>
          </p:spPr>
          <p:txBody>
            <a:bodyPr wrap="square" rtlCol="0">
              <a:spAutoFit/>
            </a:bodyPr>
            <a:lstStyle/>
            <a:p>
              <a:r>
                <a:rPr lang="ja-JP" altLang="en-US" sz="1000" dirty="0" smtClean="0"/>
                <a:t>プレミューテーション</a:t>
              </a:r>
              <a:endParaRPr lang="en-US" sz="1000" dirty="0"/>
            </a:p>
          </p:txBody>
        </p:sp>
        <p:sp>
          <p:nvSpPr>
            <p:cNvPr id="27" name="TextBox 26"/>
            <p:cNvSpPr txBox="1"/>
            <p:nvPr/>
          </p:nvSpPr>
          <p:spPr>
            <a:xfrm>
              <a:off x="1936750" y="3335040"/>
              <a:ext cx="1565275" cy="246221"/>
            </a:xfrm>
            <a:prstGeom prst="rect">
              <a:avLst/>
            </a:prstGeom>
            <a:noFill/>
          </p:spPr>
          <p:txBody>
            <a:bodyPr wrap="square" rtlCol="0">
              <a:spAutoFit/>
            </a:bodyPr>
            <a:lstStyle/>
            <a:p>
              <a:r>
                <a:rPr lang="ja-JP" altLang="en-US" sz="1000" dirty="0"/>
                <a:t>中間</a:t>
              </a:r>
              <a:r>
                <a:rPr lang="ja-JP" altLang="en-US" sz="1000" dirty="0" smtClean="0"/>
                <a:t>性</a:t>
              </a:r>
              <a:r>
                <a:rPr lang="en-US" altLang="ja-JP" sz="1000" dirty="0" smtClean="0"/>
                <a:t>(</a:t>
              </a:r>
              <a:r>
                <a:rPr lang="ja-JP" altLang="en-US" sz="1000" dirty="0" smtClean="0"/>
                <a:t>グレイゾーン</a:t>
              </a:r>
              <a:r>
                <a:rPr lang="en-US" altLang="ja-JP" sz="1000" dirty="0" smtClean="0"/>
                <a:t>)</a:t>
              </a:r>
              <a:endParaRPr lang="en-US" sz="1000" dirty="0"/>
            </a:p>
          </p:txBody>
        </p:sp>
        <p:sp>
          <p:nvSpPr>
            <p:cNvPr id="28" name="TextBox 27"/>
            <p:cNvSpPr txBox="1"/>
            <p:nvPr/>
          </p:nvSpPr>
          <p:spPr>
            <a:xfrm>
              <a:off x="1936750" y="3716976"/>
              <a:ext cx="1030288" cy="246221"/>
            </a:xfrm>
            <a:prstGeom prst="rect">
              <a:avLst/>
            </a:prstGeom>
            <a:noFill/>
          </p:spPr>
          <p:txBody>
            <a:bodyPr wrap="square" rtlCol="0">
              <a:spAutoFit/>
            </a:bodyPr>
            <a:lstStyle/>
            <a:p>
              <a:r>
                <a:rPr lang="ja-JP" altLang="en-US" sz="1000" dirty="0" smtClean="0"/>
                <a:t>正常</a:t>
              </a:r>
              <a:endParaRPr lang="en-US" sz="10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ja-JP" dirty="0" smtClean="0">
                <a:ea typeface="ＭＳ Ｐゴシック" pitchFamily="-106" charset="-128"/>
              </a:rPr>
              <a:t>2</a:t>
            </a:r>
            <a:r>
              <a:rPr lang="ja-JP" altLang="en-US" dirty="0">
                <a:ea typeface="ＭＳ Ｐゴシック" pitchFamily="-106" charset="-128"/>
              </a:rPr>
              <a:t>通</a:t>
            </a:r>
            <a:r>
              <a:rPr lang="ja-JP" altLang="en-US" dirty="0" smtClean="0">
                <a:ea typeface="ＭＳ Ｐゴシック" pitchFamily="-106" charset="-128"/>
              </a:rPr>
              <a:t>りの最新</a:t>
            </a:r>
            <a:r>
              <a:rPr lang="en-US" altLang="ja-JP" dirty="0" smtClean="0">
                <a:ea typeface="ＭＳ Ｐゴシック" pitchFamily="-106" charset="-128"/>
              </a:rPr>
              <a:t>PCR</a:t>
            </a:r>
            <a:r>
              <a:rPr lang="ja-JP" altLang="en-US" dirty="0" smtClean="0">
                <a:ea typeface="ＭＳ Ｐゴシック" pitchFamily="-106" charset="-128"/>
              </a:rPr>
              <a:t>設定をワンキットで</a:t>
            </a:r>
            <a:endParaRPr lang="en-US" dirty="0" smtClean="0">
              <a:ea typeface="ＭＳ Ｐゴシック" pitchFamily="-106" charset="-128"/>
            </a:endParaRPr>
          </a:p>
        </p:txBody>
      </p:sp>
      <p:pic>
        <p:nvPicPr>
          <p:cNvPr id="8195" name="Content Placeholder 19" descr="CGGrepeat_slide5.png"/>
          <p:cNvPicPr>
            <a:picLocks noGrp="1" noChangeAspect="1"/>
          </p:cNvPicPr>
          <p:nvPr>
            <p:ph sz="half" idx="2"/>
          </p:nvPr>
        </p:nvPicPr>
        <p:blipFill>
          <a:blip r:embed="rId3"/>
          <a:srcRect t="-9950" b="-9950"/>
          <a:stretch>
            <a:fillRect/>
          </a:stretch>
        </p:blipFill>
        <p:spPr>
          <a:xfrm>
            <a:off x="4610099" y="1047188"/>
            <a:ext cx="4392613" cy="4820212"/>
          </a:xfrm>
        </p:spPr>
      </p:pic>
      <p:pic>
        <p:nvPicPr>
          <p:cNvPr id="8196" name="Content Placeholder 18" descr="genespecific_slide5.png"/>
          <p:cNvPicPr>
            <a:picLocks noGrp="1" noChangeAspect="1"/>
          </p:cNvPicPr>
          <p:nvPr>
            <p:ph sz="half" idx="1"/>
          </p:nvPr>
        </p:nvPicPr>
        <p:blipFill>
          <a:blip r:embed="rId4"/>
          <a:srcRect t="-9950" b="-9950"/>
          <a:stretch>
            <a:fillRect/>
          </a:stretch>
        </p:blipFill>
        <p:spPr>
          <a:xfrm>
            <a:off x="152398" y="1047188"/>
            <a:ext cx="4392613" cy="4820213"/>
          </a:xfrm>
        </p:spPr>
      </p:pic>
      <p:sp>
        <p:nvSpPr>
          <p:cNvPr id="8197" name="TextBox 20"/>
          <p:cNvSpPr txBox="1">
            <a:spLocks noChangeArrowheads="1"/>
          </p:cNvSpPr>
          <p:nvPr/>
        </p:nvSpPr>
        <p:spPr bwMode="auto">
          <a:xfrm>
            <a:off x="228598" y="4048954"/>
            <a:ext cx="4240211" cy="1315745"/>
          </a:xfrm>
          <a:prstGeom prst="rect">
            <a:avLst/>
          </a:prstGeom>
          <a:noFill/>
          <a:ln w="9525">
            <a:noFill/>
            <a:miter lim="800000"/>
            <a:headEnd/>
            <a:tailEnd/>
          </a:ln>
        </p:spPr>
        <p:txBody>
          <a:bodyPr wrap="square">
            <a:spAutoFit/>
          </a:bodyPr>
          <a:lstStyle/>
          <a:p>
            <a:pPr marL="182563" indent="-182563">
              <a:spcAft>
                <a:spcPts val="300"/>
              </a:spcAft>
              <a:buClr>
                <a:srgbClr val="0050ED"/>
              </a:buClr>
              <a:buFont typeface="Arial" charset="0"/>
              <a:buChar char="•"/>
            </a:pPr>
            <a:r>
              <a:rPr lang="ja-JP" altLang="en-US" sz="1200" dirty="0" smtClean="0"/>
              <a:t>個々の対立</a:t>
            </a:r>
            <a:r>
              <a:rPr lang="ja-JP" altLang="en-US" sz="1200" dirty="0"/>
              <a:t>遺伝</a:t>
            </a:r>
            <a:r>
              <a:rPr lang="ja-JP" altLang="en-US" sz="1200" dirty="0" smtClean="0"/>
              <a:t>子のサイズに応じ、フルの長さの</a:t>
            </a:r>
            <a:r>
              <a:rPr lang="en-US" altLang="ja-JP" sz="1200" dirty="0" smtClean="0"/>
              <a:t>(full length)PCR</a:t>
            </a:r>
            <a:r>
              <a:rPr lang="ja-JP" altLang="en-US" sz="1200" dirty="0" smtClean="0"/>
              <a:t>産物がピークとして示されます。</a:t>
            </a:r>
            <a:endParaRPr lang="en-US" altLang="ja-JP" sz="1200" dirty="0"/>
          </a:p>
          <a:p>
            <a:pPr marL="182563" indent="-182563">
              <a:spcAft>
                <a:spcPts val="300"/>
              </a:spcAft>
              <a:buClr>
                <a:srgbClr val="0050ED"/>
              </a:buClr>
              <a:buFont typeface="Arial" charset="0"/>
              <a:buChar char="•"/>
            </a:pPr>
            <a:r>
              <a:rPr lang="ja-JP" altLang="en-US" sz="1200" dirty="0" smtClean="0"/>
              <a:t>現在までに知られているすべての繰り返し配列の伸長を検出します</a:t>
            </a:r>
            <a:r>
              <a:rPr lang="en-US" altLang="ja-JP" sz="1200" dirty="0"/>
              <a:t>(</a:t>
            </a:r>
            <a:r>
              <a:rPr lang="ja-JP" altLang="en-US" sz="1200" dirty="0" smtClean="0"/>
              <a:t>フルミューテーションに関して</a:t>
            </a:r>
            <a:r>
              <a:rPr lang="en-US" altLang="ja-JP" sz="1200" dirty="0" smtClean="0"/>
              <a:t>&gt;200)</a:t>
            </a:r>
            <a:r>
              <a:rPr lang="ja-JP" altLang="en-US" sz="1200" dirty="0" smtClean="0"/>
              <a:t>。</a:t>
            </a:r>
            <a:endParaRPr lang="en-US" sz="1200" dirty="0"/>
          </a:p>
          <a:p>
            <a:pPr marL="182563" indent="-182563">
              <a:spcAft>
                <a:spcPts val="300"/>
              </a:spcAft>
              <a:buClr>
                <a:srgbClr val="0050ED"/>
              </a:buClr>
              <a:buFont typeface="Arial" charset="0"/>
              <a:buChar char="•"/>
            </a:pPr>
            <a:r>
              <a:rPr lang="ja-JP" altLang="en-US" sz="1200" dirty="0" smtClean="0"/>
              <a:t>サザンブロット法より高感度です。</a:t>
            </a:r>
            <a:endParaRPr lang="en-US" sz="1200" dirty="0"/>
          </a:p>
          <a:p>
            <a:pPr marL="182563" indent="-182563">
              <a:spcAft>
                <a:spcPts val="300"/>
              </a:spcAft>
              <a:buClr>
                <a:srgbClr val="0050ED"/>
              </a:buClr>
              <a:buFont typeface="Arial" charset="0"/>
              <a:buChar char="•"/>
            </a:pPr>
            <a:r>
              <a:rPr lang="ja-JP" altLang="en-US" sz="1200" dirty="0" smtClean="0"/>
              <a:t>異なるタイプのサンプル間で互換性があります。</a:t>
            </a:r>
            <a:endParaRPr lang="en-US" sz="1200" dirty="0"/>
          </a:p>
        </p:txBody>
      </p:sp>
      <p:sp>
        <p:nvSpPr>
          <p:cNvPr id="8198" name="TextBox 21"/>
          <p:cNvSpPr txBox="1">
            <a:spLocks noChangeArrowheads="1"/>
          </p:cNvSpPr>
          <p:nvPr/>
        </p:nvSpPr>
        <p:spPr bwMode="auto">
          <a:xfrm>
            <a:off x="4598448" y="3926867"/>
            <a:ext cx="4395797" cy="1985159"/>
          </a:xfrm>
          <a:prstGeom prst="rect">
            <a:avLst/>
          </a:prstGeom>
          <a:noFill/>
          <a:ln w="9525">
            <a:noFill/>
            <a:miter lim="800000"/>
            <a:headEnd/>
            <a:tailEnd/>
          </a:ln>
        </p:spPr>
        <p:txBody>
          <a:bodyPr wrap="square">
            <a:spAutoFit/>
          </a:bodyPr>
          <a:lstStyle/>
          <a:p>
            <a:pPr marL="182563" indent="-182563">
              <a:spcAft>
                <a:spcPts val="300"/>
              </a:spcAft>
              <a:buClr>
                <a:srgbClr val="0050ED"/>
              </a:buClr>
              <a:buFont typeface="Arial" charset="0"/>
              <a:buChar char="•"/>
            </a:pPr>
            <a:r>
              <a:rPr lang="ja-JP" altLang="en-US" sz="1200" dirty="0" smtClean="0"/>
              <a:t>個々の対立遺伝子に対して、フルの長さの</a:t>
            </a:r>
            <a:r>
              <a:rPr lang="en-US" altLang="ja-JP" sz="1200" dirty="0" smtClean="0"/>
              <a:t>(full length)PCR</a:t>
            </a:r>
            <a:r>
              <a:rPr lang="ja-JP" altLang="en-US" sz="1200" dirty="0" smtClean="0"/>
              <a:t>産物および</a:t>
            </a:r>
            <a:r>
              <a:rPr lang="en-US" altLang="ja-JP" sz="1200" dirty="0" smtClean="0"/>
              <a:t>CGG</a:t>
            </a:r>
            <a:r>
              <a:rPr lang="ja-JP" altLang="en-US" sz="1200" dirty="0" smtClean="0"/>
              <a:t>の配列がピークとして示されます。</a:t>
            </a:r>
            <a:endParaRPr lang="en-US" sz="1200" dirty="0"/>
          </a:p>
          <a:p>
            <a:pPr marL="182563" indent="-182563">
              <a:spcAft>
                <a:spcPts val="300"/>
              </a:spcAft>
              <a:buClr>
                <a:srgbClr val="0050ED"/>
              </a:buClr>
              <a:buFont typeface="Arial" charset="0"/>
              <a:buChar char="•"/>
            </a:pPr>
            <a:r>
              <a:rPr lang="en-US" sz="1200" dirty="0" smtClean="0"/>
              <a:t>CGG</a:t>
            </a:r>
            <a:r>
              <a:rPr lang="ja-JP" altLang="en-US" sz="1200" dirty="0" smtClean="0"/>
              <a:t>の配列の長さに関わらず遺伝子伸長が検出されます。</a:t>
            </a:r>
            <a:endParaRPr lang="en-US" sz="1200" dirty="0"/>
          </a:p>
          <a:p>
            <a:pPr marL="182563" indent="-182563">
              <a:spcAft>
                <a:spcPts val="300"/>
              </a:spcAft>
              <a:buClr>
                <a:srgbClr val="0050ED"/>
              </a:buClr>
              <a:buFont typeface="Arial" charset="0"/>
              <a:buChar char="•"/>
            </a:pPr>
            <a:r>
              <a:rPr lang="ja-JP" altLang="en-US" sz="1200" dirty="0"/>
              <a:t>現在までに知られてい</a:t>
            </a:r>
            <a:r>
              <a:rPr lang="ja-JP" altLang="en-US" sz="1200" dirty="0" smtClean="0"/>
              <a:t>るすべての繰り返し配列伸長を</a:t>
            </a:r>
            <a:r>
              <a:rPr lang="ja-JP" altLang="en-US" sz="1200" dirty="0"/>
              <a:t>検出します</a:t>
            </a:r>
            <a:r>
              <a:rPr lang="en-US" altLang="ja-JP" sz="1200" dirty="0" smtClean="0"/>
              <a:t>(</a:t>
            </a:r>
            <a:r>
              <a:rPr lang="ja-JP" altLang="en-US" sz="1200" dirty="0" smtClean="0"/>
              <a:t>フルミューテーションに</a:t>
            </a:r>
            <a:r>
              <a:rPr lang="ja-JP" altLang="en-US" sz="1200" dirty="0"/>
              <a:t>関して</a:t>
            </a:r>
            <a:r>
              <a:rPr lang="en-US" altLang="ja-JP" sz="1200" dirty="0"/>
              <a:t>&gt;200)</a:t>
            </a:r>
            <a:r>
              <a:rPr lang="ja-JP" altLang="en-US" sz="1200" dirty="0" smtClean="0"/>
              <a:t>。</a:t>
            </a:r>
            <a:endParaRPr lang="en-US" sz="1200" dirty="0"/>
          </a:p>
          <a:p>
            <a:pPr marL="182563" indent="-182563">
              <a:spcAft>
                <a:spcPts val="300"/>
              </a:spcAft>
              <a:buClr>
                <a:srgbClr val="0050ED"/>
              </a:buClr>
              <a:buFont typeface="Arial" charset="0"/>
              <a:buChar char="•"/>
            </a:pPr>
            <a:r>
              <a:rPr lang="ja-JP" altLang="en-US" sz="1200" dirty="0"/>
              <a:t>サザンブロット法よ</a:t>
            </a:r>
            <a:r>
              <a:rPr lang="ja-JP" altLang="en-US" sz="1200" dirty="0" smtClean="0"/>
              <a:t>り高</a:t>
            </a:r>
            <a:r>
              <a:rPr lang="ja-JP" altLang="en-US" sz="1200" dirty="0"/>
              <a:t>感度です。</a:t>
            </a:r>
            <a:endParaRPr lang="en-US" sz="1200" dirty="0"/>
          </a:p>
          <a:p>
            <a:pPr marL="182563" indent="-182563">
              <a:spcAft>
                <a:spcPts val="300"/>
              </a:spcAft>
              <a:buClr>
                <a:srgbClr val="0050ED"/>
              </a:buClr>
              <a:buFont typeface="Arial" charset="0"/>
              <a:buChar char="•"/>
            </a:pPr>
            <a:r>
              <a:rPr lang="ja-JP" altLang="en-US" sz="1200" dirty="0" smtClean="0"/>
              <a:t>女性サンプルにおけるホモ</a:t>
            </a:r>
            <a:r>
              <a:rPr lang="en-US" altLang="ja-JP" sz="1200" dirty="0" smtClean="0"/>
              <a:t>/</a:t>
            </a:r>
            <a:r>
              <a:rPr lang="ja-JP" altLang="en-US" sz="1200" dirty="0" smtClean="0"/>
              <a:t>ヘテロ接合体の問題を解決します。</a:t>
            </a:r>
            <a:endParaRPr lang="en-US" altLang="ja-JP" sz="1200" dirty="0" smtClean="0"/>
          </a:p>
          <a:p>
            <a:pPr marL="182563" indent="-182563">
              <a:spcAft>
                <a:spcPts val="300"/>
              </a:spcAft>
              <a:buClr>
                <a:srgbClr val="0050ED"/>
              </a:buClr>
              <a:buFont typeface="Arial" charset="0"/>
              <a:buChar char="•"/>
            </a:pPr>
            <a:r>
              <a:rPr lang="en-US" sz="1200" dirty="0" smtClean="0"/>
              <a:t>CGG</a:t>
            </a:r>
            <a:r>
              <a:rPr lang="ja-JP" altLang="en-US" sz="1200" dirty="0" smtClean="0"/>
              <a:t>と干渉する</a:t>
            </a:r>
            <a:r>
              <a:rPr lang="en-US" altLang="ja-JP" sz="1200" dirty="0" smtClean="0"/>
              <a:t>AGG</a:t>
            </a:r>
            <a:r>
              <a:rPr lang="ja-JP" altLang="en-US" sz="1200" dirty="0" smtClean="0"/>
              <a:t>シーケンスを検出します。</a:t>
            </a:r>
            <a:endParaRPr lang="en-US" sz="1200" dirty="0"/>
          </a:p>
          <a:p>
            <a:pPr marL="182563" indent="-182563">
              <a:spcAft>
                <a:spcPts val="300"/>
              </a:spcAft>
              <a:buClr>
                <a:srgbClr val="0050ED"/>
              </a:buClr>
              <a:buFont typeface="Arial" charset="0"/>
              <a:buChar char="•"/>
            </a:pPr>
            <a:r>
              <a:rPr lang="ja-JP" altLang="en-US" sz="1200" dirty="0"/>
              <a:t>異なるタイプのサンプル間で互換性があります。</a:t>
            </a:r>
            <a:endParaRPr lang="en-US" sz="1200" dirty="0"/>
          </a:p>
        </p:txBody>
      </p:sp>
      <p:sp>
        <p:nvSpPr>
          <p:cNvPr id="8199" name="TextBox 22"/>
          <p:cNvSpPr txBox="1">
            <a:spLocks noChangeArrowheads="1"/>
          </p:cNvSpPr>
          <p:nvPr/>
        </p:nvSpPr>
        <p:spPr bwMode="auto">
          <a:xfrm>
            <a:off x="152400" y="5867400"/>
            <a:ext cx="8763000" cy="595035"/>
          </a:xfrm>
          <a:prstGeom prst="rect">
            <a:avLst/>
          </a:prstGeom>
          <a:noFill/>
          <a:ln w="9525">
            <a:noFill/>
            <a:miter lim="800000"/>
            <a:headEnd/>
            <a:tailEnd/>
          </a:ln>
        </p:spPr>
        <p:txBody>
          <a:bodyPr>
            <a:spAutoFit/>
          </a:bodyPr>
          <a:lstStyle/>
          <a:p>
            <a:r>
              <a:rPr lang="ja-JP" altLang="en-US" sz="1400" dirty="0" smtClean="0"/>
              <a:t>各</a:t>
            </a:r>
            <a:r>
              <a:rPr lang="ja-JP" altLang="en-US" sz="1400" dirty="0"/>
              <a:t>研</a:t>
            </a:r>
            <a:r>
              <a:rPr lang="ja-JP" altLang="en-US" sz="1400" dirty="0" smtClean="0"/>
              <a:t>究室のニーズに最も適した</a:t>
            </a:r>
            <a:r>
              <a:rPr lang="en-US" altLang="ja-JP" sz="1400" dirty="0" smtClean="0"/>
              <a:t>PCR</a:t>
            </a:r>
            <a:r>
              <a:rPr lang="ja-JP" altLang="en-US" sz="1400" dirty="0" smtClean="0"/>
              <a:t>フォーマットをお選びください。</a:t>
            </a:r>
            <a:endParaRPr lang="en-US" sz="1400" dirty="0"/>
          </a:p>
          <a:p>
            <a:endParaRPr lang="en-US" sz="1400" baseline="30000" dirty="0" smtClean="0"/>
          </a:p>
          <a:p>
            <a:r>
              <a:rPr lang="en-US" sz="1400" baseline="30000" dirty="0" smtClean="0"/>
              <a:t>*</a:t>
            </a:r>
            <a:r>
              <a:rPr lang="ja-JP" altLang="en-US" sz="1400" baseline="30000" dirty="0"/>
              <a:t>本製品は研究用試薬です。診断を目的とした使用は対象外です</a:t>
            </a:r>
            <a:r>
              <a:rPr lang="ja-JP" altLang="en-US" sz="1400" baseline="30000" dirty="0" smtClean="0"/>
              <a:t>。</a:t>
            </a:r>
            <a:endParaRPr lang="en-US" sz="1400" baseline="30000" dirty="0"/>
          </a:p>
        </p:txBody>
      </p:sp>
      <p:pic>
        <p:nvPicPr>
          <p:cNvPr id="8200" name="Picture 8" descr="C:\Users\npendse\AppData\Local\Microsoft\Windows\Temporary Internet Files\Content.Outlook\0S4FRF8V\AmplideXfmr1.png"/>
          <p:cNvPicPr>
            <a:picLocks noChangeAspect="1" noChangeArrowheads="1"/>
          </p:cNvPicPr>
          <p:nvPr/>
        </p:nvPicPr>
        <p:blipFill>
          <a:blip r:embed="rId5"/>
          <a:srcRect/>
          <a:stretch>
            <a:fillRect/>
          </a:stretch>
        </p:blipFill>
        <p:spPr bwMode="auto">
          <a:xfrm>
            <a:off x="7219950" y="820738"/>
            <a:ext cx="1782763" cy="322262"/>
          </a:xfrm>
          <a:prstGeom prst="rect">
            <a:avLst/>
          </a:prstGeom>
          <a:solidFill>
            <a:schemeClr val="bg1"/>
          </a:solidFill>
          <a:ln w="9525">
            <a:noFill/>
            <a:miter lim="800000"/>
            <a:headEnd/>
            <a:tailEnd/>
          </a:ln>
        </p:spPr>
      </p:pic>
      <p:sp>
        <p:nvSpPr>
          <p:cNvPr id="2" name="TextBox 1"/>
          <p:cNvSpPr txBox="1"/>
          <p:nvPr/>
        </p:nvSpPr>
        <p:spPr>
          <a:xfrm>
            <a:off x="5999006" y="2840643"/>
            <a:ext cx="2002471" cy="400110"/>
          </a:xfrm>
          <a:prstGeom prst="rect">
            <a:avLst/>
          </a:prstGeom>
          <a:noFill/>
        </p:spPr>
        <p:txBody>
          <a:bodyPr wrap="none" rtlCol="0">
            <a:spAutoFit/>
          </a:bodyPr>
          <a:lstStyle/>
          <a:p>
            <a:r>
              <a:rPr lang="ja-JP" altLang="en-US" sz="1000" dirty="0" smtClean="0"/>
              <a:t>女性におけるフルミューテーション</a:t>
            </a:r>
            <a:endParaRPr lang="en-US" altLang="ja-JP" sz="1000" dirty="0" smtClean="0"/>
          </a:p>
          <a:p>
            <a:r>
              <a:rPr lang="ja-JP" altLang="en-US" sz="1000" dirty="0" smtClean="0"/>
              <a:t>のエレクトロフェログラム</a:t>
            </a:r>
            <a:endParaRPr lang="en-US" sz="1000" dirty="0"/>
          </a:p>
        </p:txBody>
      </p:sp>
      <p:sp>
        <p:nvSpPr>
          <p:cNvPr id="10" name="TextBox 9"/>
          <p:cNvSpPr txBox="1"/>
          <p:nvPr/>
        </p:nvSpPr>
        <p:spPr>
          <a:xfrm>
            <a:off x="1384773" y="2814976"/>
            <a:ext cx="2002471" cy="400110"/>
          </a:xfrm>
          <a:prstGeom prst="rect">
            <a:avLst/>
          </a:prstGeom>
          <a:noFill/>
        </p:spPr>
        <p:txBody>
          <a:bodyPr wrap="none" rtlCol="0">
            <a:spAutoFit/>
          </a:bodyPr>
          <a:lstStyle/>
          <a:p>
            <a:r>
              <a:rPr lang="ja-JP" altLang="en-US" sz="1000" dirty="0" smtClean="0"/>
              <a:t>女性におけるフルミューテーション</a:t>
            </a:r>
            <a:endParaRPr lang="en-US" altLang="ja-JP" sz="1000" dirty="0" smtClean="0"/>
          </a:p>
          <a:p>
            <a:r>
              <a:rPr lang="ja-JP" altLang="en-US" sz="1000" dirty="0" smtClean="0"/>
              <a:t>のエレクトロフェログラム</a:t>
            </a:r>
            <a:endParaRPr lang="en-US" sz="1000" dirty="0"/>
          </a:p>
        </p:txBody>
      </p:sp>
      <p:sp>
        <p:nvSpPr>
          <p:cNvPr id="11" name="TextBox 10"/>
          <p:cNvSpPr txBox="1"/>
          <p:nvPr/>
        </p:nvSpPr>
        <p:spPr>
          <a:xfrm>
            <a:off x="4226654" y="1483088"/>
            <a:ext cx="636713" cy="461665"/>
          </a:xfrm>
          <a:prstGeom prst="rect">
            <a:avLst/>
          </a:prstGeom>
          <a:noFill/>
        </p:spPr>
        <p:txBody>
          <a:bodyPr wrap="none" rtlCol="0">
            <a:spAutoFit/>
          </a:bodyPr>
          <a:lstStyle/>
          <a:p>
            <a:r>
              <a:rPr lang="en-US" sz="800" dirty="0" smtClean="0"/>
              <a:t>FMR1</a:t>
            </a:r>
          </a:p>
          <a:p>
            <a:r>
              <a:rPr lang="ja-JP" altLang="en-US" sz="800" dirty="0" smtClean="0"/>
              <a:t>リバース</a:t>
            </a:r>
            <a:endParaRPr lang="en-US" altLang="ja-JP" sz="800" dirty="0" smtClean="0"/>
          </a:p>
          <a:p>
            <a:r>
              <a:rPr lang="ja-JP" altLang="en-US" sz="800" dirty="0" smtClean="0"/>
              <a:t>プライマー</a:t>
            </a:r>
            <a:endParaRPr lang="en-US" sz="800" dirty="0"/>
          </a:p>
        </p:txBody>
      </p:sp>
      <p:sp>
        <p:nvSpPr>
          <p:cNvPr id="12" name="TextBox 11"/>
          <p:cNvSpPr txBox="1"/>
          <p:nvPr/>
        </p:nvSpPr>
        <p:spPr>
          <a:xfrm>
            <a:off x="313646" y="2265236"/>
            <a:ext cx="1071127" cy="338554"/>
          </a:xfrm>
          <a:prstGeom prst="rect">
            <a:avLst/>
          </a:prstGeom>
          <a:noFill/>
        </p:spPr>
        <p:txBody>
          <a:bodyPr wrap="none" rtlCol="0">
            <a:spAutoFit/>
          </a:bodyPr>
          <a:lstStyle/>
          <a:p>
            <a:r>
              <a:rPr lang="en-US" sz="800" dirty="0" smtClean="0"/>
              <a:t>FMR1</a:t>
            </a:r>
          </a:p>
          <a:p>
            <a:r>
              <a:rPr lang="ja-JP" altLang="en-US" sz="800" dirty="0" smtClean="0"/>
              <a:t>フォワードプライマー</a:t>
            </a:r>
            <a:endParaRPr lang="en-US" sz="800" dirty="0"/>
          </a:p>
        </p:txBody>
      </p:sp>
      <p:sp>
        <p:nvSpPr>
          <p:cNvPr id="13" name="TextBox 12"/>
          <p:cNvSpPr txBox="1"/>
          <p:nvPr/>
        </p:nvSpPr>
        <p:spPr>
          <a:xfrm>
            <a:off x="990600" y="1670202"/>
            <a:ext cx="2497800" cy="307777"/>
          </a:xfrm>
          <a:prstGeom prst="rect">
            <a:avLst/>
          </a:prstGeom>
          <a:noFill/>
        </p:spPr>
        <p:txBody>
          <a:bodyPr wrap="none" rtlCol="0">
            <a:spAutoFit/>
          </a:bodyPr>
          <a:lstStyle/>
          <a:p>
            <a:r>
              <a:rPr lang="ja-JP" altLang="en-US" sz="1400" dirty="0" smtClean="0"/>
              <a:t>遺伝子特異</a:t>
            </a:r>
            <a:r>
              <a:rPr lang="en-US" altLang="ja-JP" sz="1400" dirty="0" smtClean="0"/>
              <a:t>(GS) </a:t>
            </a:r>
            <a:r>
              <a:rPr lang="en-US" altLang="ja-JP" sz="1400" i="1" dirty="0" smtClean="0"/>
              <a:t>FMR1</a:t>
            </a:r>
            <a:r>
              <a:rPr lang="en-US" altLang="ja-JP" sz="1400" dirty="0" smtClean="0"/>
              <a:t> PCR</a:t>
            </a:r>
            <a:r>
              <a:rPr lang="ja-JP" altLang="en-US" sz="1400" dirty="0" smtClean="0"/>
              <a:t>*</a:t>
            </a:r>
            <a:endParaRPr lang="en-US" sz="1400" dirty="0"/>
          </a:p>
        </p:txBody>
      </p:sp>
      <p:sp>
        <p:nvSpPr>
          <p:cNvPr id="14" name="TextBox 13"/>
          <p:cNvSpPr txBox="1"/>
          <p:nvPr/>
        </p:nvSpPr>
        <p:spPr>
          <a:xfrm>
            <a:off x="4892270" y="1704679"/>
            <a:ext cx="3775393" cy="307777"/>
          </a:xfrm>
          <a:prstGeom prst="rect">
            <a:avLst/>
          </a:prstGeom>
          <a:noFill/>
        </p:spPr>
        <p:txBody>
          <a:bodyPr wrap="none" rtlCol="0">
            <a:spAutoFit/>
          </a:bodyPr>
          <a:lstStyle/>
          <a:p>
            <a:r>
              <a:rPr lang="en-US" altLang="ja-JP" sz="1400" dirty="0" smtClean="0"/>
              <a:t>CGG</a:t>
            </a:r>
            <a:r>
              <a:rPr lang="ja-JP" altLang="en-US" sz="1400" dirty="0" smtClean="0"/>
              <a:t>繰り返</a:t>
            </a:r>
            <a:r>
              <a:rPr lang="ja-JP" altLang="en-US" sz="1400" dirty="0"/>
              <a:t>し</a:t>
            </a:r>
            <a:r>
              <a:rPr lang="ja-JP" altLang="en-US" sz="1400" dirty="0" smtClean="0"/>
              <a:t>配列プライムド</a:t>
            </a:r>
            <a:r>
              <a:rPr lang="en-US" altLang="ja-JP" sz="1400" dirty="0" smtClean="0"/>
              <a:t>(RP) </a:t>
            </a:r>
            <a:r>
              <a:rPr lang="en-US" altLang="ja-JP" sz="1400" i="1" dirty="0" smtClean="0"/>
              <a:t>FMR1</a:t>
            </a:r>
            <a:r>
              <a:rPr lang="en-US" altLang="ja-JP" sz="1400" dirty="0" smtClean="0"/>
              <a:t> PCR</a:t>
            </a:r>
            <a:r>
              <a:rPr lang="ja-JP" altLang="en-US" sz="1400" dirty="0" smtClean="0"/>
              <a:t>*</a:t>
            </a:r>
            <a:endParaRPr lang="en-US" sz="1400" dirty="0"/>
          </a:p>
        </p:txBody>
      </p:sp>
      <p:sp>
        <p:nvSpPr>
          <p:cNvPr id="15" name="TextBox 14"/>
          <p:cNvSpPr txBox="1"/>
          <p:nvPr/>
        </p:nvSpPr>
        <p:spPr>
          <a:xfrm>
            <a:off x="8578937" y="1352900"/>
            <a:ext cx="672925" cy="461665"/>
          </a:xfrm>
          <a:prstGeom prst="rect">
            <a:avLst/>
          </a:prstGeom>
          <a:noFill/>
        </p:spPr>
        <p:txBody>
          <a:bodyPr wrap="square" rtlCol="0">
            <a:spAutoFit/>
          </a:bodyPr>
          <a:lstStyle/>
          <a:p>
            <a:r>
              <a:rPr lang="en-US" sz="800" dirty="0" smtClean="0"/>
              <a:t>FMR1</a:t>
            </a:r>
          </a:p>
          <a:p>
            <a:r>
              <a:rPr lang="ja-JP" altLang="en-US" sz="800" dirty="0" smtClean="0"/>
              <a:t>リバース</a:t>
            </a:r>
            <a:endParaRPr lang="en-US" altLang="ja-JP" sz="800" dirty="0" smtClean="0"/>
          </a:p>
          <a:p>
            <a:r>
              <a:rPr lang="ja-JP" altLang="en-US" sz="800" dirty="0" smtClean="0"/>
              <a:t>プライマー</a:t>
            </a:r>
            <a:endParaRPr lang="en-US" sz="800" dirty="0"/>
          </a:p>
        </p:txBody>
      </p:sp>
      <p:sp>
        <p:nvSpPr>
          <p:cNvPr id="16" name="TextBox 15"/>
          <p:cNvSpPr txBox="1"/>
          <p:nvPr/>
        </p:nvSpPr>
        <p:spPr>
          <a:xfrm>
            <a:off x="4598448" y="2841592"/>
            <a:ext cx="636713" cy="461665"/>
          </a:xfrm>
          <a:prstGeom prst="rect">
            <a:avLst/>
          </a:prstGeom>
          <a:noFill/>
        </p:spPr>
        <p:txBody>
          <a:bodyPr wrap="none" rtlCol="0">
            <a:spAutoFit/>
          </a:bodyPr>
          <a:lstStyle/>
          <a:p>
            <a:r>
              <a:rPr lang="en-US" sz="800" dirty="0" smtClean="0"/>
              <a:t>FMR1</a:t>
            </a:r>
          </a:p>
          <a:p>
            <a:r>
              <a:rPr lang="ja-JP" altLang="en-US" sz="800" dirty="0" smtClean="0"/>
              <a:t>フォワード</a:t>
            </a:r>
            <a:endParaRPr lang="en-US" altLang="ja-JP" sz="800" dirty="0" smtClean="0"/>
          </a:p>
          <a:p>
            <a:r>
              <a:rPr lang="ja-JP" altLang="en-US" sz="800" dirty="0" smtClean="0"/>
              <a:t>プライマー</a:t>
            </a:r>
            <a:endParaRPr lang="en-US" sz="800" dirty="0"/>
          </a:p>
        </p:txBody>
      </p:sp>
      <p:sp>
        <p:nvSpPr>
          <p:cNvPr id="17" name="TextBox 16"/>
          <p:cNvSpPr txBox="1"/>
          <p:nvPr/>
        </p:nvSpPr>
        <p:spPr>
          <a:xfrm>
            <a:off x="8384646" y="2631382"/>
            <a:ext cx="841897" cy="338554"/>
          </a:xfrm>
          <a:prstGeom prst="rect">
            <a:avLst/>
          </a:prstGeom>
          <a:noFill/>
        </p:spPr>
        <p:txBody>
          <a:bodyPr wrap="none" rtlCol="0">
            <a:spAutoFit/>
          </a:bodyPr>
          <a:lstStyle/>
          <a:p>
            <a:r>
              <a:rPr lang="en-US" altLang="ja-JP" sz="800" dirty="0" smtClean="0"/>
              <a:t>CGG</a:t>
            </a:r>
            <a:r>
              <a:rPr lang="ja-JP" altLang="en-US" sz="800" dirty="0" smtClean="0"/>
              <a:t>配列</a:t>
            </a:r>
            <a:endParaRPr lang="en-US" altLang="ja-JP" sz="800" dirty="0" smtClean="0"/>
          </a:p>
          <a:p>
            <a:r>
              <a:rPr lang="ja-JP" altLang="en-US" sz="800" dirty="0" smtClean="0"/>
              <a:t>特異プライマー</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152400"/>
            <a:ext cx="8763000" cy="533400"/>
          </a:xfrm>
        </p:spPr>
        <p:txBody>
          <a:bodyPr/>
          <a:lstStyle/>
          <a:p>
            <a:r>
              <a:rPr lang="en-US" dirty="0" smtClean="0">
                <a:ea typeface="ＭＳ Ｐゴシック" pitchFamily="-106" charset="-128"/>
              </a:rPr>
              <a:t>PCR</a:t>
            </a:r>
            <a:r>
              <a:rPr lang="ja-JP" altLang="en-US" dirty="0" smtClean="0">
                <a:ea typeface="ＭＳ Ｐゴシック" pitchFamily="-106" charset="-128"/>
              </a:rPr>
              <a:t>マスターミックスのシンプルな調製と解析操作のワークフロー</a:t>
            </a:r>
            <a:r>
              <a:rPr lang="en-US" dirty="0" smtClean="0">
                <a:ea typeface="ＭＳ Ｐゴシック" pitchFamily="-106" charset="-128"/>
              </a:rPr>
              <a:t> </a:t>
            </a:r>
          </a:p>
        </p:txBody>
      </p:sp>
      <p:pic>
        <p:nvPicPr>
          <p:cNvPr id="9219" name="Content Placeholder 11" descr="CGGrp_GeneSpecificPCR_slide6.jpg"/>
          <p:cNvPicPr>
            <a:picLocks noGrp="1" noChangeAspect="1"/>
          </p:cNvPicPr>
          <p:nvPr>
            <p:ph idx="1"/>
          </p:nvPr>
        </p:nvPicPr>
        <p:blipFill>
          <a:blip r:embed="rId2"/>
          <a:srcRect t="-6189" b="-6189"/>
          <a:stretch>
            <a:fillRect/>
          </a:stretch>
        </p:blipFill>
        <p:spPr/>
      </p:pic>
      <p:pic>
        <p:nvPicPr>
          <p:cNvPr id="9220" name="Picture 8" descr="C:\Users\npendse\AppData\Local\Microsoft\Windows\Temporary Internet Files\Content.Outlook\0S4FRF8V\AmplideXfmr1.png"/>
          <p:cNvPicPr>
            <a:picLocks noChangeAspect="1" noChangeArrowheads="1"/>
          </p:cNvPicPr>
          <p:nvPr/>
        </p:nvPicPr>
        <p:blipFill>
          <a:blip r:embed="rId3"/>
          <a:srcRect/>
          <a:stretch>
            <a:fillRect/>
          </a:stretch>
        </p:blipFill>
        <p:spPr bwMode="auto">
          <a:xfrm>
            <a:off x="7219950" y="820738"/>
            <a:ext cx="1782763" cy="322262"/>
          </a:xfrm>
          <a:prstGeom prst="rect">
            <a:avLst/>
          </a:prstGeom>
          <a:solidFill>
            <a:schemeClr val="bg1"/>
          </a:solidFill>
          <a:ln w="9525">
            <a:noFill/>
            <a:miter lim="800000"/>
            <a:headEnd/>
            <a:tailEnd/>
          </a:ln>
        </p:spPr>
      </p:pic>
      <p:sp>
        <p:nvSpPr>
          <p:cNvPr id="5" name="TextBox 4"/>
          <p:cNvSpPr txBox="1"/>
          <p:nvPr/>
        </p:nvSpPr>
        <p:spPr>
          <a:xfrm>
            <a:off x="5848350" y="1600200"/>
            <a:ext cx="1371600" cy="461665"/>
          </a:xfrm>
          <a:prstGeom prst="rect">
            <a:avLst/>
          </a:prstGeom>
          <a:noFill/>
        </p:spPr>
        <p:txBody>
          <a:bodyPr wrap="square" rtlCol="0">
            <a:spAutoFit/>
          </a:bodyPr>
          <a:lstStyle/>
          <a:p>
            <a:r>
              <a:rPr lang="ja-JP" altLang="en-US" sz="1200" dirty="0" smtClean="0"/>
              <a:t>遺伝子特異</a:t>
            </a:r>
            <a:r>
              <a:rPr lang="en-US" altLang="ja-JP" sz="1200" dirty="0" smtClean="0"/>
              <a:t>PCR</a:t>
            </a:r>
          </a:p>
          <a:p>
            <a:r>
              <a:rPr lang="ja-JP" altLang="en-US" sz="1200" dirty="0" smtClean="0"/>
              <a:t>およそ</a:t>
            </a:r>
            <a:r>
              <a:rPr lang="en-US" altLang="ja-JP" sz="1200" dirty="0" smtClean="0"/>
              <a:t>3.5</a:t>
            </a:r>
            <a:r>
              <a:rPr lang="ja-JP" altLang="en-US" sz="1200" dirty="0" smtClean="0"/>
              <a:t>時間</a:t>
            </a:r>
            <a:endParaRPr lang="en-US" sz="1200" dirty="0"/>
          </a:p>
        </p:txBody>
      </p:sp>
      <p:sp>
        <p:nvSpPr>
          <p:cNvPr id="6" name="TextBox 5"/>
          <p:cNvSpPr txBox="1"/>
          <p:nvPr/>
        </p:nvSpPr>
        <p:spPr>
          <a:xfrm>
            <a:off x="5791200" y="3274367"/>
            <a:ext cx="1600200" cy="646331"/>
          </a:xfrm>
          <a:prstGeom prst="rect">
            <a:avLst/>
          </a:prstGeom>
          <a:noFill/>
        </p:spPr>
        <p:txBody>
          <a:bodyPr wrap="square" rtlCol="0">
            <a:spAutoFit/>
          </a:bodyPr>
          <a:lstStyle/>
          <a:p>
            <a:r>
              <a:rPr lang="en-US" altLang="ja-JP" sz="1200" dirty="0" smtClean="0"/>
              <a:t>CGG</a:t>
            </a:r>
            <a:r>
              <a:rPr lang="ja-JP" altLang="en-US" sz="1200" dirty="0" smtClean="0"/>
              <a:t>繰り返し配列プライムド</a:t>
            </a:r>
            <a:r>
              <a:rPr lang="en-US" altLang="ja-JP" sz="1200" dirty="0" smtClean="0"/>
              <a:t>PCR</a:t>
            </a:r>
          </a:p>
          <a:p>
            <a:r>
              <a:rPr lang="ja-JP" altLang="en-US" sz="1200" dirty="0" smtClean="0"/>
              <a:t>およそ</a:t>
            </a:r>
            <a:r>
              <a:rPr lang="en-US" altLang="ja-JP" sz="1200" dirty="0" smtClean="0"/>
              <a:t>5.5</a:t>
            </a:r>
            <a:r>
              <a:rPr lang="ja-JP" altLang="en-US" sz="1200" dirty="0" smtClean="0"/>
              <a:t>時間</a:t>
            </a:r>
            <a:endParaRPr lang="en-US" sz="1200" dirty="0"/>
          </a:p>
        </p:txBody>
      </p:sp>
      <p:sp>
        <p:nvSpPr>
          <p:cNvPr id="7" name="TextBox 6"/>
          <p:cNvSpPr txBox="1"/>
          <p:nvPr/>
        </p:nvSpPr>
        <p:spPr>
          <a:xfrm>
            <a:off x="6019800" y="2540168"/>
            <a:ext cx="1371600" cy="276999"/>
          </a:xfrm>
          <a:prstGeom prst="rect">
            <a:avLst/>
          </a:prstGeom>
          <a:noFill/>
        </p:spPr>
        <p:txBody>
          <a:bodyPr wrap="square" rtlCol="0">
            <a:spAutoFit/>
          </a:bodyPr>
          <a:lstStyle/>
          <a:p>
            <a:r>
              <a:rPr lang="ja-JP" altLang="en-US" sz="1200" dirty="0" smtClean="0"/>
              <a:t>または</a:t>
            </a:r>
            <a:endParaRPr lang="en-US" sz="1200" dirty="0"/>
          </a:p>
        </p:txBody>
      </p:sp>
      <p:sp>
        <p:nvSpPr>
          <p:cNvPr id="8" name="TextBox 7"/>
          <p:cNvSpPr txBox="1"/>
          <p:nvPr/>
        </p:nvSpPr>
        <p:spPr>
          <a:xfrm>
            <a:off x="381000" y="2798856"/>
            <a:ext cx="1371600" cy="461665"/>
          </a:xfrm>
          <a:prstGeom prst="rect">
            <a:avLst/>
          </a:prstGeom>
          <a:noFill/>
        </p:spPr>
        <p:txBody>
          <a:bodyPr wrap="square" rtlCol="0">
            <a:spAutoFit/>
          </a:bodyPr>
          <a:lstStyle/>
          <a:p>
            <a:r>
              <a:rPr lang="ja-JP" altLang="en-US" sz="1200" dirty="0" smtClean="0"/>
              <a:t>セットアップ時間</a:t>
            </a:r>
            <a:endParaRPr lang="en-US" altLang="ja-JP" sz="1200" dirty="0" smtClean="0"/>
          </a:p>
          <a:p>
            <a:r>
              <a:rPr lang="ja-JP" altLang="en-US" sz="1200" dirty="0" smtClean="0"/>
              <a:t>およそ</a:t>
            </a:r>
            <a:r>
              <a:rPr lang="en-US" altLang="ja-JP" sz="1200" dirty="0" smtClean="0"/>
              <a:t>30</a:t>
            </a:r>
            <a:r>
              <a:rPr lang="ja-JP" altLang="en-US" sz="1200" dirty="0" smtClean="0"/>
              <a:t>分</a:t>
            </a:r>
            <a:endParaRPr lang="en-US" sz="1200" dirty="0"/>
          </a:p>
        </p:txBody>
      </p:sp>
      <p:sp>
        <p:nvSpPr>
          <p:cNvPr id="9" name="TextBox 8"/>
          <p:cNvSpPr txBox="1"/>
          <p:nvPr/>
        </p:nvSpPr>
        <p:spPr>
          <a:xfrm>
            <a:off x="381000" y="4916377"/>
            <a:ext cx="1371600" cy="461665"/>
          </a:xfrm>
          <a:prstGeom prst="rect">
            <a:avLst/>
          </a:prstGeom>
          <a:noFill/>
        </p:spPr>
        <p:txBody>
          <a:bodyPr wrap="square" rtlCol="0">
            <a:spAutoFit/>
          </a:bodyPr>
          <a:lstStyle/>
          <a:p>
            <a:r>
              <a:rPr lang="ja-JP" altLang="en-US" sz="1200" dirty="0" smtClean="0"/>
              <a:t>セットアップ時間</a:t>
            </a:r>
            <a:endParaRPr lang="en-US" altLang="ja-JP" sz="1200" dirty="0" smtClean="0"/>
          </a:p>
          <a:p>
            <a:r>
              <a:rPr lang="ja-JP" altLang="en-US" sz="1200" dirty="0" smtClean="0"/>
              <a:t>およそ</a:t>
            </a:r>
            <a:r>
              <a:rPr lang="en-US" altLang="ja-JP" sz="1200" dirty="0" smtClean="0"/>
              <a:t>30</a:t>
            </a:r>
            <a:r>
              <a:rPr lang="ja-JP" altLang="en-US" sz="1200" dirty="0" smtClean="0"/>
              <a:t>分</a:t>
            </a:r>
            <a:endParaRPr lang="en-US" sz="1200" dirty="0"/>
          </a:p>
        </p:txBody>
      </p:sp>
      <p:sp>
        <p:nvSpPr>
          <p:cNvPr id="10" name="TextBox 9"/>
          <p:cNvSpPr txBox="1"/>
          <p:nvPr/>
        </p:nvSpPr>
        <p:spPr>
          <a:xfrm>
            <a:off x="378372" y="3811449"/>
            <a:ext cx="1676400" cy="276999"/>
          </a:xfrm>
          <a:prstGeom prst="rect">
            <a:avLst/>
          </a:prstGeom>
          <a:noFill/>
        </p:spPr>
        <p:txBody>
          <a:bodyPr wrap="square" rtlCol="0">
            <a:spAutoFit/>
          </a:bodyPr>
          <a:lstStyle/>
          <a:p>
            <a:r>
              <a:rPr lang="ja-JP" altLang="en-US" sz="1200" dirty="0" smtClean="0"/>
              <a:t>キャピラリー電気泳動</a:t>
            </a:r>
            <a:endParaRPr lang="en-US" sz="1200" dirty="0"/>
          </a:p>
        </p:txBody>
      </p:sp>
      <p:sp>
        <p:nvSpPr>
          <p:cNvPr id="11" name="TextBox 10"/>
          <p:cNvSpPr txBox="1"/>
          <p:nvPr/>
        </p:nvSpPr>
        <p:spPr>
          <a:xfrm>
            <a:off x="1524000" y="5161055"/>
            <a:ext cx="1828800" cy="646331"/>
          </a:xfrm>
          <a:prstGeom prst="rect">
            <a:avLst/>
          </a:prstGeom>
          <a:noFill/>
        </p:spPr>
        <p:txBody>
          <a:bodyPr wrap="square" rtlCol="0">
            <a:spAutoFit/>
          </a:bodyPr>
          <a:lstStyle/>
          <a:p>
            <a:r>
              <a:rPr lang="ja-JP" altLang="en-US" sz="1200" dirty="0" smtClean="0"/>
              <a:t>遺伝子特異</a:t>
            </a:r>
            <a:r>
              <a:rPr lang="en-US" altLang="ja-JP" sz="1200" dirty="0" smtClean="0"/>
              <a:t>PCR</a:t>
            </a:r>
            <a:r>
              <a:rPr lang="ja-JP" altLang="en-US" sz="1200" dirty="0" smtClean="0"/>
              <a:t>または</a:t>
            </a:r>
            <a:endParaRPr lang="en-US" altLang="ja-JP" sz="1200" dirty="0" smtClean="0"/>
          </a:p>
          <a:p>
            <a:r>
              <a:rPr lang="en-US" altLang="ja-JP" sz="1200" dirty="0" smtClean="0"/>
              <a:t>CGG</a:t>
            </a:r>
            <a:r>
              <a:rPr lang="ja-JP" altLang="en-US" sz="1200" dirty="0" smtClean="0"/>
              <a:t>繰り返し配列プライムド</a:t>
            </a:r>
            <a:r>
              <a:rPr lang="en-US" altLang="ja-JP" sz="1200" dirty="0" smtClean="0"/>
              <a:t>PCR</a:t>
            </a:r>
            <a:r>
              <a:rPr lang="ja-JP" altLang="en-US" sz="1200" dirty="0" smtClean="0"/>
              <a:t>用プレート</a:t>
            </a:r>
            <a:endParaRPr lang="en-US" sz="1200" dirty="0"/>
          </a:p>
        </p:txBody>
      </p:sp>
      <p:sp>
        <p:nvSpPr>
          <p:cNvPr id="12" name="TextBox 11"/>
          <p:cNvSpPr txBox="1"/>
          <p:nvPr/>
        </p:nvSpPr>
        <p:spPr>
          <a:xfrm>
            <a:off x="2895600" y="4002086"/>
            <a:ext cx="1371600" cy="276999"/>
          </a:xfrm>
          <a:prstGeom prst="rect">
            <a:avLst/>
          </a:prstGeom>
          <a:noFill/>
        </p:spPr>
        <p:txBody>
          <a:bodyPr wrap="square" rtlCol="0">
            <a:spAutoFit/>
          </a:bodyPr>
          <a:lstStyle/>
          <a:p>
            <a:r>
              <a:rPr lang="en-US" sz="1200" dirty="0" smtClean="0"/>
              <a:t>PCR</a:t>
            </a:r>
            <a:r>
              <a:rPr lang="ja-JP" altLang="en-US" sz="1200" dirty="0" smtClean="0"/>
              <a:t>産物 </a:t>
            </a:r>
            <a:r>
              <a:rPr lang="en-US" altLang="ja-JP" sz="1200" dirty="0" smtClean="0"/>
              <a:t>2μL</a:t>
            </a:r>
            <a:endParaRPr lang="en-US" sz="1200" dirty="0"/>
          </a:p>
        </p:txBody>
      </p:sp>
      <p:sp>
        <p:nvSpPr>
          <p:cNvPr id="13" name="TextBox 12"/>
          <p:cNvSpPr txBox="1"/>
          <p:nvPr/>
        </p:nvSpPr>
        <p:spPr>
          <a:xfrm>
            <a:off x="3048000" y="4703855"/>
            <a:ext cx="1066800" cy="276999"/>
          </a:xfrm>
          <a:prstGeom prst="rect">
            <a:avLst/>
          </a:prstGeom>
          <a:noFill/>
        </p:spPr>
        <p:txBody>
          <a:bodyPr wrap="square" rtlCol="0">
            <a:spAutoFit/>
          </a:bodyPr>
          <a:lstStyle/>
          <a:p>
            <a:r>
              <a:rPr lang="en-US" sz="1200" dirty="0" smtClean="0"/>
              <a:t>ROX</a:t>
            </a:r>
            <a:r>
              <a:rPr lang="ja-JP" altLang="en-US" sz="1200" dirty="0"/>
              <a:t>ラダ</a:t>
            </a:r>
            <a:r>
              <a:rPr lang="ja-JP" altLang="en-US" sz="1200" dirty="0" smtClean="0"/>
              <a:t>ー</a:t>
            </a:r>
            <a:endParaRPr lang="en-US" sz="1200" dirty="0"/>
          </a:p>
        </p:txBody>
      </p:sp>
      <p:sp>
        <p:nvSpPr>
          <p:cNvPr id="14" name="TextBox 13"/>
          <p:cNvSpPr txBox="1"/>
          <p:nvPr/>
        </p:nvSpPr>
        <p:spPr>
          <a:xfrm>
            <a:off x="4267200" y="4916377"/>
            <a:ext cx="1790700" cy="461665"/>
          </a:xfrm>
          <a:prstGeom prst="rect">
            <a:avLst/>
          </a:prstGeom>
          <a:noFill/>
        </p:spPr>
        <p:txBody>
          <a:bodyPr wrap="square" rtlCol="0">
            <a:spAutoFit/>
          </a:bodyPr>
          <a:lstStyle/>
          <a:p>
            <a:r>
              <a:rPr lang="ja-JP" altLang="en-US" sz="1200" dirty="0"/>
              <a:t>キャピラリ</a:t>
            </a:r>
            <a:r>
              <a:rPr lang="ja-JP" altLang="en-US" sz="1200" dirty="0" smtClean="0"/>
              <a:t>ー</a:t>
            </a:r>
            <a:r>
              <a:rPr lang="ja-JP" altLang="en-US" sz="1200" dirty="0"/>
              <a:t>電気泳</a:t>
            </a:r>
            <a:r>
              <a:rPr lang="ja-JP" altLang="en-US" sz="1200" dirty="0" smtClean="0"/>
              <a:t>動</a:t>
            </a:r>
            <a:r>
              <a:rPr lang="en-US" altLang="ja-JP" sz="1200" dirty="0" smtClean="0"/>
              <a:t>(CE)</a:t>
            </a:r>
            <a:r>
              <a:rPr lang="ja-JP" altLang="en-US" sz="1200" dirty="0" smtClean="0"/>
              <a:t>用プレート</a:t>
            </a:r>
            <a:endParaRPr lang="en-US" sz="1200" dirty="0"/>
          </a:p>
        </p:txBody>
      </p:sp>
      <p:sp>
        <p:nvSpPr>
          <p:cNvPr id="15" name="TextBox 14"/>
          <p:cNvSpPr txBox="1"/>
          <p:nvPr/>
        </p:nvSpPr>
        <p:spPr>
          <a:xfrm>
            <a:off x="6846887" y="4639378"/>
            <a:ext cx="2068513" cy="276999"/>
          </a:xfrm>
          <a:prstGeom prst="rect">
            <a:avLst/>
          </a:prstGeom>
          <a:noFill/>
        </p:spPr>
        <p:txBody>
          <a:bodyPr wrap="square" rtlCol="0">
            <a:spAutoFit/>
          </a:bodyPr>
          <a:lstStyle/>
          <a:p>
            <a:r>
              <a:rPr lang="ja-JP" altLang="en-US" sz="1200" dirty="0"/>
              <a:t>キャピラリ</a:t>
            </a:r>
            <a:r>
              <a:rPr lang="ja-JP" altLang="en-US" sz="1200" dirty="0" smtClean="0"/>
              <a:t>ー電気泳動</a:t>
            </a:r>
            <a:r>
              <a:rPr lang="en-US" altLang="ja-JP" sz="1200" dirty="0" smtClean="0"/>
              <a:t>(CE)</a:t>
            </a:r>
            <a:endParaRPr lang="en-US" sz="1200" dirty="0"/>
          </a:p>
        </p:txBody>
      </p:sp>
      <p:sp>
        <p:nvSpPr>
          <p:cNvPr id="16" name="TextBox 15"/>
          <p:cNvSpPr txBox="1"/>
          <p:nvPr/>
        </p:nvSpPr>
        <p:spPr>
          <a:xfrm>
            <a:off x="6846887" y="5558243"/>
            <a:ext cx="2286000" cy="646331"/>
          </a:xfrm>
          <a:prstGeom prst="rect">
            <a:avLst/>
          </a:prstGeom>
          <a:noFill/>
        </p:spPr>
        <p:txBody>
          <a:bodyPr wrap="square" rtlCol="0">
            <a:spAutoFit/>
          </a:bodyPr>
          <a:lstStyle/>
          <a:p>
            <a:r>
              <a:rPr lang="en-US" altLang="ja-JP" sz="1200" dirty="0" smtClean="0"/>
              <a:t>POP-7</a:t>
            </a:r>
            <a:r>
              <a:rPr lang="en-US" altLang="ja-JP" sz="1200" baseline="30000" dirty="0" smtClean="0"/>
              <a:t>TM</a:t>
            </a:r>
            <a:r>
              <a:rPr lang="ja-JP" altLang="en-US" sz="1200" dirty="0" smtClean="0"/>
              <a:t>ポリマーをフォーマットとする</a:t>
            </a:r>
            <a:r>
              <a:rPr lang="en-US" altLang="ja-JP" sz="1200" dirty="0" smtClean="0"/>
              <a:t>ABI</a:t>
            </a:r>
            <a:r>
              <a:rPr lang="ja-JP" altLang="en-US" sz="1200" dirty="0" smtClean="0"/>
              <a:t>社マルチキャピラリー電気泳動装置を使用。</a:t>
            </a:r>
            <a:endParaRPr lang="en-US" altLang="ja-JP" sz="1200" dirty="0" smtClean="0"/>
          </a:p>
        </p:txBody>
      </p:sp>
      <p:sp>
        <p:nvSpPr>
          <p:cNvPr id="17" name="TextBox 16"/>
          <p:cNvSpPr txBox="1"/>
          <p:nvPr/>
        </p:nvSpPr>
        <p:spPr>
          <a:xfrm>
            <a:off x="1422400" y="3464249"/>
            <a:ext cx="4572000" cy="276999"/>
          </a:xfrm>
          <a:prstGeom prst="rect">
            <a:avLst/>
          </a:prstGeom>
          <a:noFill/>
        </p:spPr>
        <p:txBody>
          <a:bodyPr wrap="square" rtlCol="0">
            <a:spAutoFit/>
          </a:bodyPr>
          <a:lstStyle/>
          <a:p>
            <a:r>
              <a:rPr lang="en-US" sz="1200" dirty="0" smtClean="0"/>
              <a:t>PCR</a:t>
            </a:r>
            <a:r>
              <a:rPr lang="ja-JP" altLang="en-US" sz="1200" dirty="0" smtClean="0"/>
              <a:t>マスターミックス </a:t>
            </a:r>
            <a:r>
              <a:rPr lang="en-US" altLang="ja-JP" sz="1200" dirty="0" smtClean="0"/>
              <a:t>13μL + </a:t>
            </a:r>
            <a:r>
              <a:rPr lang="ja-JP" altLang="en-US" sz="1200" dirty="0" smtClean="0"/>
              <a:t>サンプル</a:t>
            </a:r>
            <a:r>
              <a:rPr lang="en-US" altLang="ja-JP" sz="1200" dirty="0" smtClean="0"/>
              <a:t>(10-40ng </a:t>
            </a:r>
            <a:r>
              <a:rPr lang="en-US" altLang="ja-JP" sz="1200" dirty="0" smtClean="0"/>
              <a:t>DNA/</a:t>
            </a:r>
            <a:r>
              <a:rPr lang="en-US" altLang="ja-JP" sz="1200" dirty="0" err="1" smtClean="0"/>
              <a:t>μL</a:t>
            </a:r>
            <a:r>
              <a:rPr lang="en-US" altLang="ja-JP" sz="1200" dirty="0" smtClean="0"/>
              <a:t>) 2μL</a:t>
            </a:r>
            <a:endParaRPr lang="en-US" sz="1200" dirty="0"/>
          </a:p>
        </p:txBody>
      </p:sp>
      <p:sp>
        <p:nvSpPr>
          <p:cNvPr id="18" name="TextBox 17"/>
          <p:cNvSpPr txBox="1"/>
          <p:nvPr/>
        </p:nvSpPr>
        <p:spPr>
          <a:xfrm>
            <a:off x="152400" y="1056652"/>
            <a:ext cx="4679857" cy="307777"/>
          </a:xfrm>
          <a:prstGeom prst="rect">
            <a:avLst/>
          </a:prstGeom>
          <a:noFill/>
        </p:spPr>
        <p:txBody>
          <a:bodyPr wrap="square" rtlCol="0">
            <a:spAutoFit/>
          </a:bodyPr>
          <a:lstStyle/>
          <a:p>
            <a:r>
              <a:rPr lang="en-US" altLang="ja-JP" sz="1400" dirty="0" smtClean="0"/>
              <a:t>CGG</a:t>
            </a:r>
            <a:r>
              <a:rPr lang="ja-JP" altLang="en-US" sz="1400" dirty="0" smtClean="0"/>
              <a:t>繰り返し配列プライムド</a:t>
            </a:r>
            <a:r>
              <a:rPr lang="en-US" altLang="ja-JP" sz="1400" dirty="0" smtClean="0"/>
              <a:t>PCR</a:t>
            </a:r>
            <a:r>
              <a:rPr lang="ja-JP" altLang="en-US" sz="1400" dirty="0" smtClean="0"/>
              <a:t> または 遺伝子特異</a:t>
            </a:r>
            <a:r>
              <a:rPr lang="en-US" altLang="ja-JP" sz="1400" dirty="0" smtClean="0"/>
              <a:t>PCR</a:t>
            </a:r>
            <a:endParaRPr lang="en-US" sz="1400" dirty="0"/>
          </a:p>
        </p:txBody>
      </p:sp>
      <p:sp>
        <p:nvSpPr>
          <p:cNvPr id="19" name="TextBox 18"/>
          <p:cNvSpPr txBox="1"/>
          <p:nvPr/>
        </p:nvSpPr>
        <p:spPr>
          <a:xfrm>
            <a:off x="4145280" y="3274367"/>
            <a:ext cx="1070293" cy="276999"/>
          </a:xfrm>
          <a:prstGeom prst="rect">
            <a:avLst/>
          </a:prstGeom>
          <a:solidFill>
            <a:schemeClr val="accent3"/>
          </a:solidFill>
        </p:spPr>
        <p:txBody>
          <a:bodyPr wrap="square" rtlCol="0">
            <a:spAutoFit/>
          </a:bodyPr>
          <a:lstStyle/>
          <a:p>
            <a:r>
              <a:rPr lang="en-US" altLang="ja-JP" sz="1200" dirty="0" smtClean="0"/>
              <a:t>(10-40ng</a:t>
            </a:r>
            <a:r>
              <a:rPr lang="en-US" altLang="ja-JP" sz="1200" dirty="0" smtClean="0"/>
              <a:t>/</a:t>
            </a:r>
            <a:r>
              <a:rPr lang="en-US" altLang="ja-JP" sz="1200" dirty="0" err="1" smtClean="0"/>
              <a:t>μL</a:t>
            </a:r>
            <a:r>
              <a:rPr lang="en-US" altLang="ja-JP" sz="1200" dirty="0" smtClean="0"/>
              <a:t>)</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58133336"/>
              </p:ext>
            </p:extLst>
          </p:nvPr>
        </p:nvGraphicFramePr>
        <p:xfrm>
          <a:off x="152400" y="1143000"/>
          <a:ext cx="8763000" cy="3972560"/>
        </p:xfrm>
        <a:graphic>
          <a:graphicData uri="http://schemas.openxmlformats.org/drawingml/2006/table">
            <a:tbl>
              <a:tblPr firstRow="1" bandRow="1">
                <a:effectLst>
                  <a:outerShdw blurRad="50800" dist="38100" dir="2700000" algn="br">
                    <a:srgbClr val="000000">
                      <a:alpha val="43000"/>
                    </a:srgbClr>
                  </a:outerShdw>
                </a:effectLst>
                <a:tableStyleId>{912C8C85-51F0-491E-9774-3900AFEF0FD7}</a:tableStyleId>
              </a:tblPr>
              <a:tblGrid>
                <a:gridCol w="2921000"/>
                <a:gridCol w="1041400"/>
                <a:gridCol w="4800600"/>
              </a:tblGrid>
              <a:tr h="370840">
                <a:tc>
                  <a:txBody>
                    <a:bodyPr/>
                    <a:lstStyle/>
                    <a:p>
                      <a:r>
                        <a:rPr lang="ja-JP" altLang="en-US" dirty="0" smtClean="0">
                          <a:solidFill>
                            <a:schemeClr val="bg1"/>
                          </a:solidFill>
                        </a:rPr>
                        <a:t>試薬構成</a:t>
                      </a:r>
                      <a:endParaRPr lang="en-US" dirty="0">
                        <a:solidFill>
                          <a:schemeClr val="bg1"/>
                        </a:solidFill>
                      </a:endParaRPr>
                    </a:p>
                  </a:txBody>
                  <a:tcPr>
                    <a:solidFill>
                      <a:srgbClr val="0050E6">
                        <a:alpha val="89804"/>
                      </a:srgbClr>
                    </a:solidFill>
                  </a:tcPr>
                </a:tc>
                <a:tc>
                  <a:txBody>
                    <a:bodyPr/>
                    <a:lstStyle/>
                    <a:p>
                      <a:r>
                        <a:rPr lang="ja-JP" altLang="en-US" dirty="0" smtClean="0">
                          <a:solidFill>
                            <a:schemeClr val="bg1"/>
                          </a:solidFill>
                        </a:rPr>
                        <a:t>容量</a:t>
                      </a:r>
                      <a:endParaRPr lang="en-US" dirty="0">
                        <a:solidFill>
                          <a:schemeClr val="bg1"/>
                        </a:solidFill>
                      </a:endParaRPr>
                    </a:p>
                  </a:txBody>
                  <a:tcPr>
                    <a:solidFill>
                      <a:srgbClr val="0050E6">
                        <a:alpha val="89804"/>
                      </a:srgbClr>
                    </a:solidFill>
                  </a:tcPr>
                </a:tc>
                <a:tc>
                  <a:txBody>
                    <a:bodyPr/>
                    <a:lstStyle/>
                    <a:p>
                      <a:r>
                        <a:rPr lang="ja-JP" altLang="en-US" dirty="0" smtClean="0">
                          <a:solidFill>
                            <a:schemeClr val="bg1"/>
                          </a:solidFill>
                        </a:rPr>
                        <a:t>内容</a:t>
                      </a:r>
                      <a:endParaRPr lang="en-US" dirty="0">
                        <a:solidFill>
                          <a:schemeClr val="bg1"/>
                        </a:solidFill>
                      </a:endParaRPr>
                    </a:p>
                  </a:txBody>
                  <a:tcPr>
                    <a:solidFill>
                      <a:srgbClr val="0050E6">
                        <a:alpha val="89804"/>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kern="1200" baseline="0" dirty="0" smtClean="0">
                          <a:solidFill>
                            <a:schemeClr val="tx1"/>
                          </a:solidFill>
                          <a:latin typeface="+mn-lt"/>
                          <a:ea typeface="+mn-ea"/>
                          <a:cs typeface="+mn-cs"/>
                        </a:rPr>
                        <a:t>ヒト</a:t>
                      </a:r>
                      <a:r>
                        <a:rPr lang="en-US" altLang="ja-JP" sz="1400" b="1" i="1" kern="1200" baseline="0" dirty="0" smtClean="0">
                          <a:solidFill>
                            <a:schemeClr val="tx1"/>
                          </a:solidFill>
                          <a:latin typeface="+mn-lt"/>
                          <a:ea typeface="+mn-ea"/>
                          <a:cs typeface="+mn-cs"/>
                        </a:rPr>
                        <a:t>FMR1</a:t>
                      </a:r>
                      <a:r>
                        <a:rPr lang="ja-JP" altLang="en-US" sz="1400" b="1" i="1" kern="1200" baseline="0" dirty="0" smtClean="0">
                          <a:solidFill>
                            <a:schemeClr val="tx1"/>
                          </a:solidFill>
                          <a:latin typeface="+mn-lt"/>
                          <a:ea typeface="+mn-ea"/>
                          <a:cs typeface="+mn-cs"/>
                        </a:rPr>
                        <a:t>遺伝子特異</a:t>
                      </a:r>
                      <a:r>
                        <a:rPr lang="ja-JP" altLang="en-US" sz="1400" b="1" kern="1200" baseline="0" dirty="0" smtClean="0">
                          <a:solidFill>
                            <a:schemeClr val="tx1"/>
                          </a:solidFill>
                          <a:latin typeface="+mn-lt"/>
                          <a:ea typeface="+mn-ea"/>
                          <a:cs typeface="+mn-cs"/>
                        </a:rPr>
                        <a:t>フォワードおよびリバースプライマー</a:t>
                      </a:r>
                      <a:r>
                        <a:rPr lang="en-US" altLang="ja-JP" sz="1400" b="1" kern="1200" baseline="0" dirty="0" smtClean="0">
                          <a:solidFill>
                            <a:schemeClr val="tx1"/>
                          </a:solidFill>
                          <a:latin typeface="+mn-lt"/>
                          <a:ea typeface="+mn-ea"/>
                          <a:cs typeface="+mn-cs"/>
                        </a:rPr>
                        <a:t>, FAM</a:t>
                      </a:r>
                      <a:r>
                        <a:rPr lang="ja-JP" altLang="en-US" sz="1400" b="1" kern="1200" baseline="0" dirty="0" smtClean="0">
                          <a:solidFill>
                            <a:schemeClr val="tx1"/>
                          </a:solidFill>
                          <a:latin typeface="+mn-lt"/>
                          <a:ea typeface="+mn-ea"/>
                          <a:cs typeface="+mn-cs"/>
                        </a:rPr>
                        <a:t>標識済み</a:t>
                      </a:r>
                      <a:endParaRPr lang="en-US" altLang="ja-JP" sz="14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Human FMR1 F/R FAM-labeled Primers</a:t>
                      </a:r>
                    </a:p>
                  </a:txBody>
                  <a:tcPr anchor="ctr">
                    <a:solidFill>
                      <a:schemeClr val="bg1"/>
                    </a:solidFill>
                  </a:tcPr>
                </a:tc>
                <a:tc>
                  <a:txBody>
                    <a:bodyPr/>
                    <a:lstStyle/>
                    <a:p>
                      <a:r>
                        <a:rPr lang="en-US" sz="1400" dirty="0" smtClean="0"/>
                        <a:t>50 µL</a:t>
                      </a:r>
                      <a:endParaRPr lang="en-US" sz="1400" dirty="0"/>
                    </a:p>
                  </a:txBody>
                  <a:tcPr anchor="ctr">
                    <a:solidFill>
                      <a:schemeClr val="bg1"/>
                    </a:solidFill>
                  </a:tcPr>
                </a:tc>
                <a:tc>
                  <a:txBody>
                    <a:bodyPr/>
                    <a:lstStyle/>
                    <a:p>
                      <a:r>
                        <a:rPr lang="ja-JP" altLang="en-US" sz="1400" dirty="0" smtClean="0"/>
                        <a:t>ヒト</a:t>
                      </a:r>
                      <a:r>
                        <a:rPr lang="en-US" altLang="ja-JP" sz="1400" i="1" dirty="0" smtClean="0"/>
                        <a:t>FMR1</a:t>
                      </a:r>
                      <a:r>
                        <a:rPr lang="ja-JP" altLang="en-US" sz="1400" dirty="0" smtClean="0"/>
                        <a:t>遺伝子を特異的に</a:t>
                      </a:r>
                      <a:r>
                        <a:rPr lang="en-US" altLang="ja-JP" sz="1400" dirty="0" smtClean="0"/>
                        <a:t>PCR</a:t>
                      </a:r>
                      <a:r>
                        <a:rPr lang="ja-JP" altLang="en-US" sz="1400" dirty="0" smtClean="0"/>
                        <a:t>増幅するための</a:t>
                      </a:r>
                      <a:r>
                        <a:rPr lang="en-US" altLang="ja-JP" sz="1400" dirty="0" smtClean="0"/>
                        <a:t>FAM</a:t>
                      </a:r>
                      <a:r>
                        <a:rPr lang="ja-JP" altLang="en-US" sz="1400" dirty="0" smtClean="0"/>
                        <a:t>標識プライマーペア。</a:t>
                      </a:r>
                      <a:endParaRPr lang="en-US" sz="1400" dirty="0"/>
                    </a:p>
                  </a:txBody>
                  <a:tcPr anchor="ctr">
                    <a:solidFill>
                      <a:schemeClr val="bg1"/>
                    </a:solidFill>
                  </a:tcPr>
                </a:tc>
              </a:tr>
              <a:tr h="370840">
                <a:tc>
                  <a:txBody>
                    <a:bodyPr/>
                    <a:lstStyle/>
                    <a:p>
                      <a:r>
                        <a:rPr lang="en-US" sz="1400" b="1" i="1" dirty="0" smtClean="0"/>
                        <a:t>FMR1</a:t>
                      </a:r>
                      <a:r>
                        <a:rPr lang="en-US" sz="1400" b="1" dirty="0" smtClean="0"/>
                        <a:t> CGG</a:t>
                      </a:r>
                      <a:r>
                        <a:rPr lang="ja-JP" altLang="en-US" sz="1400" b="1" dirty="0" smtClean="0"/>
                        <a:t>配列特異</a:t>
                      </a:r>
                      <a:r>
                        <a:rPr lang="en-US" sz="1400" b="1" dirty="0" smtClean="0"/>
                        <a:t> </a:t>
                      </a:r>
                      <a:r>
                        <a:rPr lang="ja-JP" altLang="en-US" sz="1400" b="1" dirty="0" smtClean="0"/>
                        <a:t>プライマー</a:t>
                      </a:r>
                      <a:endParaRPr lang="en-US" altLang="ja-JP" sz="1400" b="1" dirty="0" smtClean="0"/>
                    </a:p>
                    <a:p>
                      <a:r>
                        <a:rPr lang="en-US" sz="1400" b="1" i="1" dirty="0" smtClean="0"/>
                        <a:t>FMR1</a:t>
                      </a:r>
                      <a:r>
                        <a:rPr lang="en-US" sz="1400" b="1" baseline="0" dirty="0" smtClean="0"/>
                        <a:t> CGG Primer</a:t>
                      </a:r>
                      <a:endParaRPr lang="en-US" sz="1400" b="1"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50 µL</a:t>
                      </a:r>
                    </a:p>
                  </a:txBody>
                  <a:tcPr anchor="ctr">
                    <a:solidFill>
                      <a:schemeClr val="bg1"/>
                    </a:solidFill>
                  </a:tcPr>
                </a:tc>
                <a:tc>
                  <a:txBody>
                    <a:bodyPr/>
                    <a:lstStyle/>
                    <a:p>
                      <a:r>
                        <a:rPr lang="en-US" altLang="ja-JP" sz="1400" dirty="0" smtClean="0"/>
                        <a:t>CGG</a:t>
                      </a:r>
                      <a:r>
                        <a:rPr lang="ja-JP" altLang="en-US" sz="1400" dirty="0" smtClean="0"/>
                        <a:t>繰り返し配列数を</a:t>
                      </a:r>
                      <a:r>
                        <a:rPr lang="en-US" altLang="ja-JP" sz="1400" dirty="0" smtClean="0"/>
                        <a:t>PCR</a:t>
                      </a:r>
                      <a:r>
                        <a:rPr lang="ja-JP" altLang="en-US" sz="1400" dirty="0" smtClean="0"/>
                        <a:t>増幅により検出するための未標識</a:t>
                      </a:r>
                      <a:r>
                        <a:rPr lang="en-US" altLang="ja-JP" sz="1400" dirty="0" smtClean="0"/>
                        <a:t>CGG</a:t>
                      </a:r>
                      <a:r>
                        <a:rPr lang="ja-JP" altLang="en-US" sz="1400" dirty="0" smtClean="0"/>
                        <a:t>プライマー。</a:t>
                      </a:r>
                      <a:endParaRPr lang="en-US" sz="1400" dirty="0" smtClean="0"/>
                    </a:p>
                  </a:txBody>
                  <a:tcPr anchor="ctr">
                    <a:solidFill>
                      <a:schemeClr val="bg1"/>
                    </a:solidFill>
                  </a:tcPr>
                </a:tc>
              </a:tr>
              <a:tr h="370840">
                <a:tc>
                  <a:txBody>
                    <a:bodyPr/>
                    <a:lstStyle/>
                    <a:p>
                      <a:r>
                        <a:rPr lang="en-US" sz="1400" b="1" dirty="0" smtClean="0"/>
                        <a:t>GC-</a:t>
                      </a:r>
                      <a:r>
                        <a:rPr lang="ja-JP" altLang="en-US" sz="1400" b="1" dirty="0" smtClean="0"/>
                        <a:t>リッチ</a:t>
                      </a:r>
                      <a:r>
                        <a:rPr lang="en-US" sz="1400" b="1" dirty="0" smtClean="0"/>
                        <a:t> AMP </a:t>
                      </a:r>
                      <a:r>
                        <a:rPr lang="ja-JP" altLang="en-US" sz="1400" b="1" dirty="0" smtClean="0"/>
                        <a:t>バッファー</a:t>
                      </a:r>
                      <a:endParaRPr lang="en-US" altLang="ja-JP" sz="1400" b="1" dirty="0" smtClean="0"/>
                    </a:p>
                    <a:p>
                      <a:r>
                        <a:rPr lang="en-US" sz="1400" b="1" dirty="0" smtClean="0"/>
                        <a:t>GC-Rich</a:t>
                      </a:r>
                      <a:r>
                        <a:rPr lang="en-US" sz="1400" b="1" baseline="0" dirty="0" smtClean="0"/>
                        <a:t> AMP Buffer</a:t>
                      </a:r>
                      <a:endParaRPr lang="en-US" sz="1400" b="1" dirty="0" smtClean="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1.2</a:t>
                      </a:r>
                      <a:r>
                        <a:rPr lang="en-US" sz="1400" baseline="0" dirty="0" smtClean="0"/>
                        <a:t> m</a:t>
                      </a:r>
                      <a:r>
                        <a:rPr lang="en-US" sz="1400" dirty="0" smtClean="0"/>
                        <a:t>L</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GC-</a:t>
                      </a:r>
                      <a:r>
                        <a:rPr lang="ja-JP" altLang="en-US" sz="1400" dirty="0" smtClean="0"/>
                        <a:t>リッチな</a:t>
                      </a:r>
                      <a:r>
                        <a:rPr lang="en-US" altLang="ja-JP" sz="1400" dirty="0" smtClean="0"/>
                        <a:t>DN</a:t>
                      </a:r>
                      <a:r>
                        <a:rPr lang="en-US" sz="1400" dirty="0" smtClean="0"/>
                        <a:t>A</a:t>
                      </a:r>
                      <a:r>
                        <a:rPr lang="ja-JP" altLang="en-US" sz="1400" dirty="0" smtClean="0"/>
                        <a:t>増幅のために最適化された</a:t>
                      </a:r>
                      <a:r>
                        <a:rPr lang="en-US" altLang="ja-JP" sz="1400" dirty="0" smtClean="0"/>
                        <a:t>PCR</a:t>
                      </a:r>
                      <a:r>
                        <a:rPr lang="ja-JP" altLang="en-US" sz="1400" dirty="0" smtClean="0"/>
                        <a:t>用試薬バッファー。</a:t>
                      </a:r>
                      <a:endParaRPr lang="en-US" sz="1400" dirty="0" smtClean="0"/>
                    </a:p>
                  </a:txBody>
                  <a:tcPr anchor="ctr">
                    <a:solidFill>
                      <a:schemeClr val="bg1"/>
                    </a:solidFill>
                  </a:tcPr>
                </a:tc>
              </a:tr>
              <a:tr h="370840">
                <a:tc>
                  <a:txBody>
                    <a:bodyPr/>
                    <a:lstStyle/>
                    <a:p>
                      <a:r>
                        <a:rPr lang="en-US" sz="1400" b="1" dirty="0" smtClean="0"/>
                        <a:t>GC-</a:t>
                      </a:r>
                      <a:r>
                        <a:rPr lang="ja-JP" altLang="en-US" sz="1400" b="1" dirty="0" smtClean="0"/>
                        <a:t>リッチ</a:t>
                      </a:r>
                      <a:r>
                        <a:rPr lang="en-US" sz="1400" b="1" dirty="0" smtClean="0"/>
                        <a:t> </a:t>
                      </a:r>
                      <a:r>
                        <a:rPr lang="ja-JP" altLang="en-US" sz="1400" b="1" dirty="0" smtClean="0"/>
                        <a:t>ポリメラーゼミックス</a:t>
                      </a:r>
                      <a:endParaRPr lang="en-US" altLang="ja-JP" sz="1400" b="1" dirty="0" smtClean="0"/>
                    </a:p>
                    <a:p>
                      <a:r>
                        <a:rPr lang="en-US" sz="1400" b="1" dirty="0" smtClean="0"/>
                        <a:t>GC-Rich Polymerase Mix</a:t>
                      </a:r>
                    </a:p>
                  </a:txBody>
                  <a:tcPr anchor="ctr">
                    <a:solidFill>
                      <a:schemeClr val="bg1"/>
                    </a:solidFill>
                  </a:tcPr>
                </a:tc>
                <a:tc>
                  <a:txBody>
                    <a:bodyPr/>
                    <a:lstStyle/>
                    <a:p>
                      <a:r>
                        <a:rPr lang="en-US" sz="1400" dirty="0" smtClean="0"/>
                        <a:t>5 µL</a:t>
                      </a:r>
                      <a:endParaRPr lang="en-US" sz="1400" dirty="0"/>
                    </a:p>
                  </a:txBody>
                  <a:tcPr anchor="ctr">
                    <a:solidFill>
                      <a:schemeClr val="bg1"/>
                    </a:solidFill>
                  </a:tcPr>
                </a:tc>
                <a:tc>
                  <a:txBody>
                    <a:bodyPr/>
                    <a:lstStyle/>
                    <a:p>
                      <a:r>
                        <a:rPr lang="en-US" sz="1400" dirty="0" smtClean="0"/>
                        <a:t>GC-</a:t>
                      </a:r>
                      <a:r>
                        <a:rPr lang="ja-JP" altLang="en-US" sz="1400" dirty="0" smtClean="0"/>
                        <a:t>リッチな</a:t>
                      </a:r>
                      <a:r>
                        <a:rPr lang="en-US" altLang="ja-JP" sz="1400" dirty="0" smtClean="0"/>
                        <a:t>DNA</a:t>
                      </a:r>
                      <a:r>
                        <a:rPr lang="ja-JP" altLang="en-US" sz="1400" dirty="0" smtClean="0"/>
                        <a:t>増幅のために最適化されたポリメラーゼ混合液。</a:t>
                      </a:r>
                      <a:endParaRPr lang="en-US" sz="1400" dirty="0" smtClean="0"/>
                    </a:p>
                  </a:txBody>
                  <a:tcPr anchor="ctr">
                    <a:solidFill>
                      <a:schemeClr val="bg1"/>
                    </a:solidFill>
                  </a:tcPr>
                </a:tc>
              </a:tr>
              <a:tr h="370840">
                <a:tc>
                  <a:txBody>
                    <a:bodyPr/>
                    <a:lstStyle/>
                    <a:p>
                      <a:r>
                        <a:rPr lang="ja-JP" altLang="en-US" sz="1400" b="1" dirty="0" smtClean="0"/>
                        <a:t>希釈液 </a:t>
                      </a:r>
                      <a:r>
                        <a:rPr lang="en-US" altLang="ja-JP" sz="1400" b="1" dirty="0" smtClean="0"/>
                        <a:t>Diluent</a:t>
                      </a:r>
                      <a:endParaRPr lang="en-US" sz="1400" b="1" dirty="0" smtClean="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a:t>
                      </a:r>
                      <a:r>
                        <a:rPr lang="en-US" sz="1400" baseline="0" dirty="0" smtClean="0"/>
                        <a:t> m</a:t>
                      </a:r>
                      <a:r>
                        <a:rPr lang="en-US" sz="1400" dirty="0" smtClean="0"/>
                        <a:t>L</a:t>
                      </a:r>
                    </a:p>
                  </a:txBody>
                  <a:tcPr anchor="ctr">
                    <a:solidFill>
                      <a:schemeClr val="bg1"/>
                    </a:solidFill>
                  </a:tcPr>
                </a:tc>
                <a:tc>
                  <a:txBody>
                    <a:bodyPr/>
                    <a:lstStyle/>
                    <a:p>
                      <a:r>
                        <a:rPr lang="en-US" sz="1400" dirty="0" smtClean="0"/>
                        <a:t>PCR</a:t>
                      </a:r>
                      <a:r>
                        <a:rPr lang="ja-JP" altLang="en-US" sz="1400" dirty="0" smtClean="0"/>
                        <a:t>マスターミックスの調製に使用する溶液。</a:t>
                      </a:r>
                      <a:endParaRPr lang="en-US" sz="1400" dirty="0" smtClean="0"/>
                    </a:p>
                  </a:txBody>
                  <a:tcPr anchor="ctr">
                    <a:solidFill>
                      <a:schemeClr val="bg1"/>
                    </a:solidFill>
                  </a:tcPr>
                </a:tc>
              </a:tr>
              <a:tr h="370840">
                <a:tc>
                  <a:txBody>
                    <a:bodyPr/>
                    <a:lstStyle/>
                    <a:p>
                      <a:r>
                        <a:rPr lang="en-US" sz="1400" b="1" dirty="0" smtClean="0"/>
                        <a:t>ROX 1000</a:t>
                      </a:r>
                      <a:r>
                        <a:rPr lang="ja-JP" altLang="en-US" sz="1400" b="1" dirty="0" smtClean="0"/>
                        <a:t>サイズラダー</a:t>
                      </a:r>
                      <a:endParaRPr lang="en-US" altLang="ja-JP" sz="1400" b="1" dirty="0" smtClean="0"/>
                    </a:p>
                    <a:p>
                      <a:r>
                        <a:rPr lang="en-US" sz="1400" b="1" dirty="0" smtClean="0"/>
                        <a:t>ROX 1000 Size Ladder</a:t>
                      </a:r>
                      <a:endParaRPr lang="en-US" sz="1400" b="1" dirty="0"/>
                    </a:p>
                  </a:txBody>
                  <a:tcPr anchor="ctr">
                    <a:solidFill>
                      <a:schemeClr val="bg1"/>
                    </a:solidFill>
                  </a:tcPr>
                </a:tc>
                <a:tc>
                  <a:txBody>
                    <a:bodyPr/>
                    <a:lstStyle/>
                    <a:p>
                      <a:r>
                        <a:rPr lang="en-US" sz="1400" dirty="0" smtClean="0"/>
                        <a:t>200 µl</a:t>
                      </a:r>
                      <a:endParaRPr lang="en-US" sz="1400" dirty="0"/>
                    </a:p>
                  </a:txBody>
                  <a:tcPr anchor="ctr">
                    <a:solidFill>
                      <a:schemeClr val="bg1"/>
                    </a:solidFill>
                  </a:tcPr>
                </a:tc>
                <a:tc>
                  <a:txBody>
                    <a:bodyPr/>
                    <a:lstStyle/>
                    <a:p>
                      <a:r>
                        <a:rPr lang="en-US" sz="1400" dirty="0" smtClean="0"/>
                        <a:t>ROX</a:t>
                      </a:r>
                      <a:r>
                        <a:rPr lang="ja-JP" altLang="en-US" sz="1400" dirty="0" smtClean="0"/>
                        <a:t>標識された</a:t>
                      </a:r>
                      <a:r>
                        <a:rPr lang="en-US" altLang="ja-JP" sz="1400" dirty="0" smtClean="0"/>
                        <a:t>DNA</a:t>
                      </a:r>
                      <a:r>
                        <a:rPr lang="ja-JP" altLang="en-US" sz="1400" dirty="0" smtClean="0"/>
                        <a:t>フラグメント。</a:t>
                      </a:r>
                      <a:r>
                        <a:rPr lang="en-US" altLang="ja-JP" sz="1400" dirty="0" smtClean="0"/>
                        <a:t>79 </a:t>
                      </a:r>
                      <a:r>
                        <a:rPr lang="en-US" altLang="ja-JP" sz="1400" dirty="0" err="1" smtClean="0"/>
                        <a:t>bp</a:t>
                      </a:r>
                      <a:r>
                        <a:rPr lang="ja-JP" altLang="en-US" sz="1400" dirty="0" smtClean="0"/>
                        <a:t>から</a:t>
                      </a:r>
                      <a:r>
                        <a:rPr lang="en-US" altLang="ja-JP" sz="1400" dirty="0" smtClean="0"/>
                        <a:t>1007bp</a:t>
                      </a:r>
                      <a:r>
                        <a:rPr lang="ja-JP" altLang="en-US" sz="1400" dirty="0" smtClean="0"/>
                        <a:t>のサイズをカバーします。</a:t>
                      </a:r>
                      <a:endParaRPr lang="en-US" sz="1400" dirty="0"/>
                    </a:p>
                  </a:txBody>
                  <a:tcPr anchor="ctr">
                    <a:solidFill>
                      <a:schemeClr val="bg1"/>
                    </a:solidFill>
                  </a:tcPr>
                </a:tc>
              </a:tr>
            </a:tbl>
          </a:graphicData>
        </a:graphic>
      </p:graphicFrame>
      <p:sp>
        <p:nvSpPr>
          <p:cNvPr id="10243" name="Title 6"/>
          <p:cNvSpPr>
            <a:spLocks noGrp="1"/>
          </p:cNvSpPr>
          <p:nvPr>
            <p:ph type="title"/>
          </p:nvPr>
        </p:nvSpPr>
        <p:spPr>
          <a:xfrm>
            <a:off x="152400" y="152400"/>
            <a:ext cx="8763000" cy="533400"/>
          </a:xfrm>
        </p:spPr>
        <p:txBody>
          <a:bodyPr/>
          <a:lstStyle/>
          <a:p>
            <a:pPr>
              <a:lnSpc>
                <a:spcPts val="3200"/>
              </a:lnSpc>
            </a:pPr>
            <a:r>
              <a:rPr lang="en-US" i="1" dirty="0" smtClean="0">
                <a:ea typeface="ＭＳ Ｐゴシック" pitchFamily="-106" charset="-128"/>
              </a:rPr>
              <a:t>FMR1</a:t>
            </a:r>
            <a:r>
              <a:rPr lang="en-US" dirty="0" smtClean="0">
                <a:ea typeface="ＭＳ Ｐゴシック" pitchFamily="-106" charset="-128"/>
              </a:rPr>
              <a:t> CGG</a:t>
            </a:r>
            <a:r>
              <a:rPr lang="ja-JP" altLang="en-US" dirty="0" smtClean="0">
                <a:ea typeface="ＭＳ Ｐゴシック" pitchFamily="-106" charset="-128"/>
              </a:rPr>
              <a:t>繰り返し配列のサイズを検出する当製品の試薬構成</a:t>
            </a:r>
            <a:r>
              <a:rPr lang="en-US" dirty="0" smtClean="0">
                <a:ea typeface="ＭＳ Ｐゴシック" pitchFamily="-106" charset="-128"/>
              </a:rPr>
              <a:t>* </a:t>
            </a:r>
          </a:p>
        </p:txBody>
      </p:sp>
      <p:sp>
        <p:nvSpPr>
          <p:cNvPr id="10244" name="TextBox 7"/>
          <p:cNvSpPr txBox="1">
            <a:spLocks noChangeArrowheads="1"/>
          </p:cNvSpPr>
          <p:nvPr/>
        </p:nvSpPr>
        <p:spPr bwMode="auto">
          <a:xfrm>
            <a:off x="152400" y="5486400"/>
            <a:ext cx="8763000" cy="487313"/>
          </a:xfrm>
          <a:prstGeom prst="rect">
            <a:avLst/>
          </a:prstGeom>
          <a:noFill/>
          <a:ln w="9525">
            <a:noFill/>
            <a:miter lim="800000"/>
            <a:headEnd/>
            <a:tailEnd/>
          </a:ln>
        </p:spPr>
        <p:txBody>
          <a:bodyPr>
            <a:spAutoFit/>
          </a:bodyPr>
          <a:lstStyle/>
          <a:p>
            <a:r>
              <a:rPr lang="en-US" sz="1100" dirty="0" err="1"/>
              <a:t>AmplideX</a:t>
            </a:r>
            <a:r>
              <a:rPr lang="en-US" sz="1100" baseline="30000" dirty="0"/>
              <a:t>®</a:t>
            </a:r>
            <a:r>
              <a:rPr lang="en-US" sz="1100" dirty="0"/>
              <a:t> </a:t>
            </a:r>
            <a:r>
              <a:rPr lang="ja-JP" altLang="en-US" sz="1100" dirty="0" smtClean="0"/>
              <a:t>プロトコール、キャピラリー電気泳動</a:t>
            </a:r>
            <a:r>
              <a:rPr lang="en-US" sz="1100" dirty="0" smtClean="0"/>
              <a:t> </a:t>
            </a:r>
            <a:r>
              <a:rPr lang="ja-JP" altLang="en-US" sz="1100" dirty="0" smtClean="0"/>
              <a:t>装置モジュールおよび</a:t>
            </a:r>
            <a:r>
              <a:rPr lang="en-US" sz="1100" dirty="0" err="1" smtClean="0"/>
              <a:t>GeneMapper</a:t>
            </a:r>
            <a:r>
              <a:rPr lang="en-US" sz="1100" dirty="0" smtClean="0"/>
              <a:t> </a:t>
            </a:r>
            <a:r>
              <a:rPr lang="ja-JP" altLang="en-US" sz="1100" dirty="0" smtClean="0"/>
              <a:t>設定ファイルはこの研究用アッセイ試薬には含まれません。</a:t>
            </a:r>
            <a:endParaRPr lang="en-US" sz="1100" dirty="0"/>
          </a:p>
          <a:p>
            <a:endParaRPr lang="en-US" sz="1100" baseline="30000" dirty="0" smtClean="0"/>
          </a:p>
          <a:p>
            <a:r>
              <a:rPr lang="en-US" sz="1100" baseline="30000" dirty="0" smtClean="0"/>
              <a:t>*</a:t>
            </a:r>
            <a:r>
              <a:rPr lang="ja-JP" altLang="en-US" sz="1100" baseline="30000" dirty="0"/>
              <a:t>本製品は研究用試薬です。診断を目的とした使用は対象外です</a:t>
            </a:r>
            <a:r>
              <a:rPr lang="ja-JP" altLang="en-US" sz="1100" baseline="30000" dirty="0" smtClean="0"/>
              <a:t>。</a:t>
            </a:r>
            <a:endParaRPr lang="en-US" sz="1100" baseline="30000" dirty="0"/>
          </a:p>
        </p:txBody>
      </p:sp>
      <p:pic>
        <p:nvPicPr>
          <p:cNvPr id="10245" name="Picture 8" descr="C:\Users\npendse\AppData\Local\Microsoft\Windows\Temporary Internet Files\Content.Outlook\0S4FRF8V\AmplideXfmr1.png"/>
          <p:cNvPicPr>
            <a:picLocks noChangeAspect="1" noChangeArrowheads="1"/>
          </p:cNvPicPr>
          <p:nvPr/>
        </p:nvPicPr>
        <p:blipFill>
          <a:blip r:embed="rId2"/>
          <a:srcRect/>
          <a:stretch>
            <a:fillRect/>
          </a:stretch>
        </p:blipFill>
        <p:spPr bwMode="auto">
          <a:xfrm>
            <a:off x="7219950" y="820738"/>
            <a:ext cx="1782763" cy="322262"/>
          </a:xfrm>
          <a:prstGeom prst="rect">
            <a:avLst/>
          </a:prstGeom>
          <a:solidFill>
            <a:schemeClr val="bg1"/>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296400" cy="533400"/>
          </a:xfrm>
        </p:spPr>
        <p:txBody>
          <a:bodyPr/>
          <a:lstStyle/>
          <a:p>
            <a:r>
              <a:rPr lang="ja-JP" altLang="en-US" dirty="0" smtClean="0">
                <a:ea typeface="ＭＳ Ｐゴシック" pitchFamily="-106" charset="-128"/>
              </a:rPr>
              <a:t>当</a:t>
            </a:r>
            <a:r>
              <a:rPr lang="ja-JP" altLang="en-US" dirty="0">
                <a:ea typeface="ＭＳ Ｐゴシック" pitchFamily="-106" charset="-128"/>
              </a:rPr>
              <a:t>製</a:t>
            </a:r>
            <a:r>
              <a:rPr lang="ja-JP" altLang="en-US" dirty="0" smtClean="0">
                <a:ea typeface="ＭＳ Ｐゴシック" pitchFamily="-106" charset="-128"/>
              </a:rPr>
              <a:t>品の性能はピア・レビュー学術論文中で</a:t>
            </a:r>
            <a:r>
              <a:rPr lang="ja-JP" altLang="en-US" dirty="0">
                <a:ea typeface="ＭＳ Ｐゴシック" pitchFamily="-106" charset="-128"/>
              </a:rPr>
              <a:t>検討</a:t>
            </a:r>
            <a:r>
              <a:rPr lang="ja-JP" altLang="en-US" dirty="0" smtClean="0">
                <a:ea typeface="ＭＳ Ｐゴシック" pitchFamily="-106" charset="-128"/>
              </a:rPr>
              <a:t>・評価されています。</a:t>
            </a:r>
            <a:endParaRPr lang="en-US" dirty="0" smtClean="0">
              <a:ea typeface="ＭＳ Ｐゴシック" pitchFamily="-106" charset="-128"/>
            </a:endParaRPr>
          </a:p>
        </p:txBody>
      </p:sp>
      <p:pic>
        <p:nvPicPr>
          <p:cNvPr id="11267" name="Picture 3" descr="slide6pg9.png"/>
          <p:cNvPicPr>
            <a:picLocks noChangeAspect="1"/>
          </p:cNvPicPr>
          <p:nvPr/>
        </p:nvPicPr>
        <p:blipFill>
          <a:blip r:embed="rId2"/>
          <a:srcRect r="833"/>
          <a:stretch>
            <a:fillRect/>
          </a:stretch>
        </p:blipFill>
        <p:spPr bwMode="auto">
          <a:xfrm>
            <a:off x="76200" y="1219200"/>
            <a:ext cx="9067800" cy="4581525"/>
          </a:xfrm>
          <a:prstGeom prst="rect">
            <a:avLst/>
          </a:prstGeom>
          <a:noFill/>
          <a:ln w="9525">
            <a:noFill/>
            <a:miter lim="800000"/>
            <a:headEnd/>
            <a:tailEnd/>
          </a:ln>
        </p:spPr>
      </p:pic>
      <p:pic>
        <p:nvPicPr>
          <p:cNvPr id="11268" name="Picture 8" descr="C:\Users\npendse\AppData\Local\Microsoft\Windows\Temporary Internet Files\Content.Outlook\0S4FRF8V\AmplideXfmr1.png"/>
          <p:cNvPicPr>
            <a:picLocks noChangeAspect="1" noChangeArrowheads="1"/>
          </p:cNvPicPr>
          <p:nvPr/>
        </p:nvPicPr>
        <p:blipFill>
          <a:blip r:embed="rId3"/>
          <a:srcRect/>
          <a:stretch>
            <a:fillRect/>
          </a:stretch>
        </p:blipFill>
        <p:spPr bwMode="auto">
          <a:xfrm>
            <a:off x="7219950" y="820738"/>
            <a:ext cx="1782763" cy="322262"/>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3866" y="153820"/>
            <a:ext cx="8275109" cy="533400"/>
          </a:xfrm>
        </p:spPr>
        <p:txBody>
          <a:bodyPr/>
          <a:lstStyle/>
          <a:p>
            <a:r>
              <a:rPr lang="en-US" i="1" dirty="0" smtClean="0">
                <a:ea typeface="ＭＳ Ｐゴシック" pitchFamily="-106" charset="-128"/>
              </a:rPr>
              <a:t>FMR1</a:t>
            </a:r>
            <a:r>
              <a:rPr lang="ja-JP" altLang="en-US" dirty="0" smtClean="0">
                <a:ea typeface="ＭＳ Ｐゴシック" pitchFamily="-106" charset="-128"/>
              </a:rPr>
              <a:t>対立遺伝子検出における感度と特異性の高さはサザンブロット法による解析結果に匹敵します。</a:t>
            </a:r>
            <a:r>
              <a:rPr lang="en-US" dirty="0" smtClean="0">
                <a:ea typeface="ＭＳ Ｐゴシック" pitchFamily="-106" charset="-128"/>
              </a:rPr>
              <a:t>*</a:t>
            </a:r>
          </a:p>
        </p:txBody>
      </p:sp>
      <p:pic>
        <p:nvPicPr>
          <p:cNvPr id="12291" name="Content Placeholder 3" descr="FMR1SouthernBlotGels.png"/>
          <p:cNvPicPr>
            <a:picLocks noGrp="1" noChangeAspect="1"/>
          </p:cNvPicPr>
          <p:nvPr>
            <p:ph idx="1"/>
          </p:nvPr>
        </p:nvPicPr>
        <p:blipFill>
          <a:blip r:embed="rId2"/>
          <a:srcRect l="-5748" r="-5748"/>
          <a:stretch>
            <a:fillRect/>
          </a:stretch>
        </p:blipFill>
        <p:spPr>
          <a:xfrm>
            <a:off x="152400" y="1143000"/>
            <a:ext cx="8156575" cy="4397375"/>
          </a:xfrm>
        </p:spPr>
      </p:pic>
      <p:sp>
        <p:nvSpPr>
          <p:cNvPr id="12292" name="TextBox 4"/>
          <p:cNvSpPr txBox="1">
            <a:spLocks noChangeArrowheads="1"/>
          </p:cNvSpPr>
          <p:nvPr/>
        </p:nvSpPr>
        <p:spPr bwMode="auto">
          <a:xfrm>
            <a:off x="152400" y="5562600"/>
            <a:ext cx="8763000" cy="523220"/>
          </a:xfrm>
          <a:prstGeom prst="rect">
            <a:avLst/>
          </a:prstGeom>
          <a:noFill/>
          <a:ln w="9525">
            <a:noFill/>
            <a:miter lim="800000"/>
            <a:headEnd/>
            <a:tailEnd/>
          </a:ln>
        </p:spPr>
        <p:txBody>
          <a:bodyPr>
            <a:spAutoFit/>
          </a:bodyPr>
          <a:lstStyle/>
          <a:p>
            <a:r>
              <a:rPr lang="en-US" sz="1400" dirty="0" smtClean="0"/>
              <a:t>PCR</a:t>
            </a:r>
            <a:r>
              <a:rPr lang="ja-JP" altLang="en-US" sz="1400" dirty="0"/>
              <a:t>産物</a:t>
            </a:r>
            <a:r>
              <a:rPr lang="ja-JP" altLang="en-US" sz="1400" dirty="0" smtClean="0"/>
              <a:t>をアガロースゲル電気泳動した結果</a:t>
            </a:r>
            <a:r>
              <a:rPr lang="en-US" altLang="ja-JP" sz="1400" dirty="0" smtClean="0"/>
              <a:t>(</a:t>
            </a:r>
            <a:r>
              <a:rPr lang="ja-JP" altLang="en-US" sz="1400" dirty="0" smtClean="0"/>
              <a:t>パネル下</a:t>
            </a:r>
            <a:r>
              <a:rPr lang="en-US" altLang="ja-JP" sz="1400" dirty="0" smtClean="0"/>
              <a:t>)</a:t>
            </a:r>
            <a:r>
              <a:rPr lang="ja-JP" altLang="en-US" sz="1400" dirty="0"/>
              <a:t>と</a:t>
            </a:r>
            <a:r>
              <a:rPr lang="ja-JP" altLang="en-US" sz="1400" dirty="0" smtClean="0"/>
              <a:t>、従来法であるサザンブロット法による結果</a:t>
            </a:r>
            <a:r>
              <a:rPr lang="en-US" altLang="ja-JP" sz="1400" dirty="0" smtClean="0"/>
              <a:t>(</a:t>
            </a:r>
            <a:r>
              <a:rPr lang="ja-JP" altLang="en-US" sz="1400" dirty="0" smtClean="0"/>
              <a:t>パネル上</a:t>
            </a:r>
            <a:r>
              <a:rPr lang="en-US" altLang="ja-JP" sz="1400" dirty="0" smtClean="0"/>
              <a:t>)</a:t>
            </a:r>
            <a:r>
              <a:rPr lang="ja-JP" altLang="en-US" sz="1400" dirty="0" smtClean="0"/>
              <a:t>との比較。高解像度で</a:t>
            </a:r>
            <a:r>
              <a:rPr lang="en-US" altLang="ja-JP" sz="1400" i="1" dirty="0"/>
              <a:t>FMR1</a:t>
            </a:r>
            <a:r>
              <a:rPr lang="ja-JP" altLang="en-US" sz="1400" dirty="0"/>
              <a:t>のアセスメントを実</a:t>
            </a:r>
            <a:r>
              <a:rPr lang="ja-JP" altLang="en-US" sz="1400" dirty="0" smtClean="0"/>
              <a:t>施する場合はキャピラリー電気泳動による検出が推奨されます。</a:t>
            </a:r>
            <a:endParaRPr lang="en-US" sz="1400" dirty="0"/>
          </a:p>
        </p:txBody>
      </p:sp>
      <p:sp>
        <p:nvSpPr>
          <p:cNvPr id="12293" name="TextBox 5"/>
          <p:cNvSpPr txBox="1">
            <a:spLocks noChangeArrowheads="1"/>
          </p:cNvSpPr>
          <p:nvPr/>
        </p:nvSpPr>
        <p:spPr bwMode="auto">
          <a:xfrm>
            <a:off x="152400" y="6400800"/>
            <a:ext cx="4458272" cy="276999"/>
          </a:xfrm>
          <a:prstGeom prst="rect">
            <a:avLst/>
          </a:prstGeom>
          <a:noFill/>
          <a:ln w="9525">
            <a:noFill/>
            <a:miter lim="800000"/>
            <a:headEnd/>
            <a:tailEnd/>
          </a:ln>
        </p:spPr>
        <p:txBody>
          <a:bodyPr wrap="none">
            <a:spAutoFit/>
          </a:bodyPr>
          <a:lstStyle/>
          <a:p>
            <a:r>
              <a:rPr lang="en-US" baseline="30000" dirty="0"/>
              <a:t>*</a:t>
            </a:r>
            <a:r>
              <a:rPr lang="ja-JP" altLang="en-US" baseline="30000" dirty="0"/>
              <a:t>本製品は研究用試薬です。診断を目的とした使用は対象外です</a:t>
            </a:r>
            <a:r>
              <a:rPr lang="ja-JP" altLang="en-US" baseline="30000" dirty="0" smtClean="0"/>
              <a:t>。</a:t>
            </a:r>
            <a:endParaRPr lang="en-US" baseline="30000" dirty="0"/>
          </a:p>
        </p:txBody>
      </p:sp>
      <p:pic>
        <p:nvPicPr>
          <p:cNvPr id="12294" name="Picture 8" descr="C:\Users\npendse\AppData\Local\Microsoft\Windows\Temporary Internet Files\Content.Outlook\0S4FRF8V\AmplideXfmr1.png"/>
          <p:cNvPicPr>
            <a:picLocks noChangeAspect="1" noChangeArrowheads="1"/>
          </p:cNvPicPr>
          <p:nvPr/>
        </p:nvPicPr>
        <p:blipFill>
          <a:blip r:embed="rId3"/>
          <a:srcRect/>
          <a:stretch>
            <a:fillRect/>
          </a:stretch>
        </p:blipFill>
        <p:spPr bwMode="auto">
          <a:xfrm>
            <a:off x="7219950" y="820738"/>
            <a:ext cx="1782763" cy="322262"/>
          </a:xfrm>
          <a:prstGeom prst="rect">
            <a:avLst/>
          </a:prstGeom>
          <a:solidFill>
            <a:schemeClr val="bg1"/>
          </a:solidFill>
          <a:ln w="9525">
            <a:noFill/>
            <a:miter lim="800000"/>
            <a:headEnd/>
            <a:tailEnd/>
          </a:ln>
        </p:spPr>
      </p:pic>
      <p:sp>
        <p:nvSpPr>
          <p:cNvPr id="7" name="TextBox 7"/>
          <p:cNvSpPr txBox="1">
            <a:spLocks noChangeArrowheads="1"/>
          </p:cNvSpPr>
          <p:nvPr/>
        </p:nvSpPr>
        <p:spPr bwMode="auto">
          <a:xfrm>
            <a:off x="6934200" y="2133600"/>
            <a:ext cx="838200" cy="253916"/>
          </a:xfrm>
          <a:prstGeom prst="rect">
            <a:avLst/>
          </a:prstGeom>
          <a:noFill/>
          <a:ln w="9525">
            <a:noFill/>
            <a:miter lim="800000"/>
            <a:headEnd/>
            <a:tailEnd/>
          </a:ln>
        </p:spPr>
        <p:txBody>
          <a:bodyPr wrap="square">
            <a:spAutoFit/>
          </a:bodyPr>
          <a:lstStyle/>
          <a:p>
            <a:pPr algn="ctr"/>
            <a:r>
              <a:rPr lang="ja-JP" altLang="en-US" sz="1050" dirty="0" smtClean="0"/>
              <a:t>メチル化</a:t>
            </a:r>
            <a:endParaRPr lang="en-US" sz="1050" dirty="0"/>
          </a:p>
        </p:txBody>
      </p:sp>
      <p:sp>
        <p:nvSpPr>
          <p:cNvPr id="8" name="TextBox 7"/>
          <p:cNvSpPr txBox="1">
            <a:spLocks noChangeArrowheads="1"/>
          </p:cNvSpPr>
          <p:nvPr/>
        </p:nvSpPr>
        <p:spPr bwMode="auto">
          <a:xfrm>
            <a:off x="6963888" y="2960813"/>
            <a:ext cx="838200" cy="253916"/>
          </a:xfrm>
          <a:prstGeom prst="rect">
            <a:avLst/>
          </a:prstGeom>
          <a:noFill/>
          <a:ln w="9525">
            <a:noFill/>
            <a:miter lim="800000"/>
            <a:headEnd/>
            <a:tailEnd/>
          </a:ln>
        </p:spPr>
        <p:txBody>
          <a:bodyPr wrap="square">
            <a:spAutoFit/>
          </a:bodyPr>
          <a:lstStyle/>
          <a:p>
            <a:pPr algn="ctr"/>
            <a:r>
              <a:rPr lang="ja-JP" altLang="en-US" sz="1050" dirty="0" smtClean="0"/>
              <a:t>非メチル化</a:t>
            </a:r>
            <a:endParaRPr lang="en-US" sz="1050" dirty="0"/>
          </a:p>
        </p:txBody>
      </p:sp>
      <p:sp>
        <p:nvSpPr>
          <p:cNvPr id="9" name="TextBox 7"/>
          <p:cNvSpPr txBox="1">
            <a:spLocks noChangeArrowheads="1"/>
          </p:cNvSpPr>
          <p:nvPr/>
        </p:nvSpPr>
        <p:spPr bwMode="auto">
          <a:xfrm>
            <a:off x="1524000" y="1225856"/>
            <a:ext cx="525462" cy="253916"/>
          </a:xfrm>
          <a:prstGeom prst="rect">
            <a:avLst/>
          </a:prstGeom>
          <a:solidFill>
            <a:schemeClr val="bg1"/>
          </a:solidFill>
          <a:ln w="9525">
            <a:noFill/>
            <a:miter lim="800000"/>
            <a:headEnd/>
            <a:tailEnd/>
          </a:ln>
        </p:spPr>
        <p:txBody>
          <a:bodyPr wrap="square">
            <a:spAutoFit/>
          </a:bodyPr>
          <a:lstStyle/>
          <a:p>
            <a:pPr algn="ctr"/>
            <a:r>
              <a:rPr lang="ja-JP" altLang="en-US" sz="1050" dirty="0" smtClean="0"/>
              <a:t>性別</a:t>
            </a:r>
            <a:endParaRPr lang="en-US" sz="1050" dirty="0"/>
          </a:p>
        </p:txBody>
      </p:sp>
      <p:sp>
        <p:nvSpPr>
          <p:cNvPr id="10" name="TextBox 7"/>
          <p:cNvSpPr txBox="1">
            <a:spLocks noChangeArrowheads="1"/>
          </p:cNvSpPr>
          <p:nvPr/>
        </p:nvSpPr>
        <p:spPr bwMode="auto">
          <a:xfrm>
            <a:off x="1025194" y="993817"/>
            <a:ext cx="1066800" cy="253916"/>
          </a:xfrm>
          <a:prstGeom prst="rect">
            <a:avLst/>
          </a:prstGeom>
          <a:solidFill>
            <a:schemeClr val="bg1"/>
          </a:solidFill>
          <a:ln w="9525">
            <a:noFill/>
            <a:miter lim="800000"/>
            <a:headEnd/>
            <a:tailEnd/>
          </a:ln>
        </p:spPr>
        <p:txBody>
          <a:bodyPr wrap="square">
            <a:spAutoFit/>
          </a:bodyPr>
          <a:lstStyle/>
          <a:p>
            <a:pPr algn="ctr"/>
            <a:r>
              <a:rPr lang="ja-JP" altLang="en-US" sz="1050" dirty="0" smtClean="0"/>
              <a:t>サンプル番号</a:t>
            </a:r>
            <a:endParaRPr lang="en-US" sz="1050" dirty="0"/>
          </a:p>
        </p:txBody>
      </p:sp>
      <p:sp>
        <p:nvSpPr>
          <p:cNvPr id="11" name="TextBox 7"/>
          <p:cNvSpPr txBox="1">
            <a:spLocks noChangeArrowheads="1"/>
          </p:cNvSpPr>
          <p:nvPr/>
        </p:nvSpPr>
        <p:spPr bwMode="auto">
          <a:xfrm>
            <a:off x="175161" y="1856601"/>
            <a:ext cx="1501239" cy="276999"/>
          </a:xfrm>
          <a:prstGeom prst="rect">
            <a:avLst/>
          </a:prstGeom>
          <a:solidFill>
            <a:schemeClr val="bg1"/>
          </a:solidFill>
          <a:ln w="9525">
            <a:noFill/>
            <a:miter lim="800000"/>
            <a:headEnd/>
            <a:tailEnd/>
          </a:ln>
        </p:spPr>
        <p:txBody>
          <a:bodyPr wrap="square">
            <a:spAutoFit/>
          </a:bodyPr>
          <a:lstStyle/>
          <a:p>
            <a:pPr algn="ctr"/>
            <a:r>
              <a:rPr lang="ja-JP" altLang="en-US" sz="1200" dirty="0" smtClean="0"/>
              <a:t>サザンブロット法</a:t>
            </a:r>
            <a:endParaRPr lang="en-US" sz="1200" dirty="0"/>
          </a:p>
        </p:txBody>
      </p:sp>
      <p:sp>
        <p:nvSpPr>
          <p:cNvPr id="12" name="TextBox 7"/>
          <p:cNvSpPr txBox="1">
            <a:spLocks noChangeArrowheads="1"/>
          </p:cNvSpPr>
          <p:nvPr/>
        </p:nvSpPr>
        <p:spPr bwMode="auto">
          <a:xfrm>
            <a:off x="701549" y="4419600"/>
            <a:ext cx="857045" cy="275020"/>
          </a:xfrm>
          <a:prstGeom prst="rect">
            <a:avLst/>
          </a:prstGeom>
          <a:solidFill>
            <a:schemeClr val="bg1"/>
          </a:solidFill>
          <a:ln w="9525">
            <a:noFill/>
            <a:miter lim="800000"/>
            <a:headEnd/>
            <a:tailEnd/>
          </a:ln>
        </p:spPr>
        <p:txBody>
          <a:bodyPr wrap="square">
            <a:spAutoFit/>
          </a:bodyPr>
          <a:lstStyle/>
          <a:p>
            <a:pPr algn="ctr"/>
            <a:r>
              <a:rPr lang="en-US" altLang="ja-JP" sz="1200" dirty="0" smtClean="0"/>
              <a:t>PCR</a:t>
            </a:r>
            <a:r>
              <a:rPr lang="ja-JP" altLang="en-US" sz="1200" dirty="0" smtClean="0"/>
              <a:t>法</a:t>
            </a: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2446381447"/>
              </p:ext>
            </p:extLst>
          </p:nvPr>
        </p:nvGraphicFramePr>
        <p:xfrm>
          <a:off x="7086600" y="4114800"/>
          <a:ext cx="1222375" cy="1341120"/>
        </p:xfrm>
        <a:graphic>
          <a:graphicData uri="http://schemas.openxmlformats.org/drawingml/2006/table">
            <a:tbl>
              <a:tblPr firstRow="1" bandRow="1">
                <a:tableStyleId>{2D5ABB26-0587-4C30-8999-92F81FD0307C}</a:tableStyleId>
              </a:tblPr>
              <a:tblGrid>
                <a:gridCol w="1222375"/>
              </a:tblGrid>
              <a:tr h="186690">
                <a:tc>
                  <a:txBody>
                    <a:bodyPr/>
                    <a:lstStyle/>
                    <a:p>
                      <a:r>
                        <a:rPr lang="ja-JP" altLang="en-US" sz="800" dirty="0" smtClean="0"/>
                        <a:t>フルミューテーション　</a:t>
                      </a:r>
                      <a:endParaRPr lang="en-US" altLang="ja-JP" sz="800" dirty="0" smtClean="0"/>
                    </a:p>
                    <a:p>
                      <a:r>
                        <a:rPr lang="en-US" altLang="ja-JP" sz="800" dirty="0" smtClean="0"/>
                        <a:t>CGG&gt;200</a:t>
                      </a:r>
                      <a:endParaRPr lang="en-US" sz="800" dirty="0"/>
                    </a:p>
                  </a:txBody>
                  <a:tcPr>
                    <a:solidFill>
                      <a:srgbClr val="FF0000"/>
                    </a:solidFill>
                  </a:tcPr>
                </a:tc>
              </a:tr>
              <a:tr h="186690">
                <a:tc>
                  <a:txBody>
                    <a:bodyPr/>
                    <a:lstStyle/>
                    <a:p>
                      <a:r>
                        <a:rPr lang="ja-JP" altLang="en-US" sz="800" dirty="0" smtClean="0"/>
                        <a:t>プレミューテーション </a:t>
                      </a:r>
                      <a:endParaRPr lang="en-US" altLang="ja-JP" sz="800" dirty="0" smtClean="0"/>
                    </a:p>
                    <a:p>
                      <a:r>
                        <a:rPr lang="en-US" altLang="ja-JP" sz="800" dirty="0" smtClean="0"/>
                        <a:t>CGG=55-200</a:t>
                      </a:r>
                      <a:endParaRPr lang="en-US" sz="800" dirty="0"/>
                    </a:p>
                  </a:txBody>
                  <a:tcPr>
                    <a:solidFill>
                      <a:srgbClr val="FFFF00"/>
                    </a:solidFill>
                  </a:tcPr>
                </a:tc>
              </a:tr>
              <a:tr h="186690">
                <a:tc>
                  <a:txBody>
                    <a:bodyPr/>
                    <a:lstStyle/>
                    <a:p>
                      <a:r>
                        <a:rPr lang="ja-JP" altLang="en-US" sz="800" dirty="0" smtClean="0"/>
                        <a:t>正常と変異の中間　</a:t>
                      </a:r>
                      <a:r>
                        <a:rPr lang="en-US" altLang="ja-JP" sz="800" dirty="0" smtClean="0"/>
                        <a:t>CGG=45-54</a:t>
                      </a:r>
                      <a:endParaRPr lang="en-US" sz="800" dirty="0"/>
                    </a:p>
                  </a:txBody>
                  <a:tcPr>
                    <a:solidFill>
                      <a:schemeClr val="accent3">
                        <a:lumMod val="95000"/>
                      </a:schemeClr>
                    </a:solidFill>
                  </a:tcPr>
                </a:tc>
              </a:tr>
              <a:tr h="186690">
                <a:tc>
                  <a:txBody>
                    <a:bodyPr/>
                    <a:lstStyle/>
                    <a:p>
                      <a:r>
                        <a:rPr lang="ja-JP" altLang="en-US" sz="800" dirty="0" smtClean="0"/>
                        <a:t>正常   </a:t>
                      </a:r>
                      <a:endParaRPr lang="en-US" altLang="ja-JP" sz="800" dirty="0" smtClean="0"/>
                    </a:p>
                    <a:p>
                      <a:r>
                        <a:rPr lang="en-US" altLang="ja-JP" sz="800" dirty="0" smtClean="0"/>
                        <a:t>CGG</a:t>
                      </a:r>
                      <a:r>
                        <a:rPr lang="ja-JP" altLang="en-US" sz="800" dirty="0" smtClean="0"/>
                        <a:t> </a:t>
                      </a:r>
                      <a:r>
                        <a:rPr lang="en-US" altLang="ja-JP" sz="800" dirty="0" smtClean="0"/>
                        <a:t>&lt;45</a:t>
                      </a:r>
                      <a:endParaRPr lang="en-US" sz="800"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152400"/>
            <a:ext cx="8534400" cy="533400"/>
          </a:xfrm>
        </p:spPr>
        <p:txBody>
          <a:bodyPr/>
          <a:lstStyle/>
          <a:p>
            <a:r>
              <a:rPr lang="ja-JP" altLang="en-US" dirty="0"/>
              <a:t>キャピラリー電気泳動法とのコンビネーションにより</a:t>
            </a:r>
            <a:r>
              <a:rPr lang="ja-JP" altLang="en-US" dirty="0" smtClean="0"/>
              <a:t>、</a:t>
            </a:r>
            <a:r>
              <a:rPr lang="ja-JP" altLang="en-US" dirty="0"/>
              <a:t>最大</a:t>
            </a:r>
            <a:r>
              <a:rPr lang="en-US" altLang="ja-JP" dirty="0" smtClean="0"/>
              <a:t>200-250</a:t>
            </a:r>
            <a:r>
              <a:rPr lang="ja-JP" altLang="en-US" dirty="0" smtClean="0"/>
              <a:t>の長さの</a:t>
            </a:r>
            <a:r>
              <a:rPr lang="en-US" altLang="ja-JP" dirty="0" smtClean="0"/>
              <a:t>CGG</a:t>
            </a:r>
            <a:r>
              <a:rPr lang="ja-JP" altLang="en-US" dirty="0"/>
              <a:t>繰り返し配列</a:t>
            </a:r>
            <a:r>
              <a:rPr lang="ja-JP" altLang="en-US" dirty="0" smtClean="0"/>
              <a:t>を高</a:t>
            </a:r>
            <a:r>
              <a:rPr lang="ja-JP" altLang="en-US" dirty="0"/>
              <a:t>精度に定量します</a:t>
            </a:r>
            <a:r>
              <a:rPr lang="ja-JP" altLang="en-US" dirty="0" smtClean="0"/>
              <a:t>。</a:t>
            </a:r>
            <a:r>
              <a:rPr lang="en-US" dirty="0">
                <a:ea typeface="ＭＳ Ｐゴシック" pitchFamily="-106" charset="-128"/>
              </a:rPr>
              <a:t> *</a:t>
            </a:r>
            <a:endParaRPr lang="en-US" dirty="0" smtClean="0">
              <a:ea typeface="ＭＳ Ｐゴシック" pitchFamily="-106" charset="-128"/>
            </a:endParaRPr>
          </a:p>
        </p:txBody>
      </p:sp>
      <p:pic>
        <p:nvPicPr>
          <p:cNvPr id="13315" name="Content Placeholder 3" descr="fmr1CapElectrolCharts.png"/>
          <p:cNvPicPr>
            <a:picLocks noGrp="1" noChangeAspect="1"/>
          </p:cNvPicPr>
          <p:nvPr>
            <p:ph idx="1"/>
          </p:nvPr>
        </p:nvPicPr>
        <p:blipFill>
          <a:blip r:embed="rId3"/>
          <a:srcRect l="-10849" r="-10849"/>
          <a:stretch>
            <a:fillRect/>
          </a:stretch>
        </p:blipFill>
        <p:spPr>
          <a:xfrm>
            <a:off x="152400" y="1160463"/>
            <a:ext cx="8763000" cy="4724400"/>
          </a:xfrm>
        </p:spPr>
      </p:pic>
      <p:pic>
        <p:nvPicPr>
          <p:cNvPr id="13317" name="Picture 8" descr="C:\Users\npendse\AppData\Local\Microsoft\Windows\Temporary Internet Files\Content.Outlook\0S4FRF8V\AmplideXfmr1.png"/>
          <p:cNvPicPr>
            <a:picLocks noChangeAspect="1" noChangeArrowheads="1"/>
          </p:cNvPicPr>
          <p:nvPr/>
        </p:nvPicPr>
        <p:blipFill>
          <a:blip r:embed="rId4"/>
          <a:srcRect/>
          <a:stretch>
            <a:fillRect/>
          </a:stretch>
        </p:blipFill>
        <p:spPr bwMode="auto">
          <a:xfrm>
            <a:off x="7219950" y="838200"/>
            <a:ext cx="1782763" cy="322263"/>
          </a:xfrm>
          <a:prstGeom prst="rect">
            <a:avLst/>
          </a:prstGeom>
          <a:solidFill>
            <a:schemeClr val="bg1"/>
          </a:solidFill>
          <a:ln w="9525">
            <a:noFill/>
            <a:miter lim="800000"/>
            <a:headEnd/>
            <a:tailEnd/>
          </a:ln>
        </p:spPr>
      </p:pic>
      <p:sp>
        <p:nvSpPr>
          <p:cNvPr id="6" name="TextBox 5"/>
          <p:cNvSpPr txBox="1"/>
          <p:nvPr/>
        </p:nvSpPr>
        <p:spPr>
          <a:xfrm>
            <a:off x="1371600" y="1219200"/>
            <a:ext cx="968020" cy="230832"/>
          </a:xfrm>
          <a:prstGeom prst="rect">
            <a:avLst/>
          </a:prstGeom>
          <a:solidFill>
            <a:schemeClr val="bg1"/>
          </a:solidFill>
        </p:spPr>
        <p:txBody>
          <a:bodyPr wrap="square" rtlCol="0">
            <a:spAutoFit/>
          </a:bodyPr>
          <a:lstStyle/>
          <a:p>
            <a:r>
              <a:rPr lang="ja-JP" altLang="en-US" sz="900" dirty="0"/>
              <a:t>正</a:t>
            </a:r>
            <a:r>
              <a:rPr lang="ja-JP" altLang="en-US" sz="900" dirty="0" smtClean="0"/>
              <a:t>常または中間</a:t>
            </a:r>
            <a:endParaRPr lang="en-US" sz="900" dirty="0"/>
          </a:p>
        </p:txBody>
      </p:sp>
      <p:sp>
        <p:nvSpPr>
          <p:cNvPr id="7" name="TextBox 6"/>
          <p:cNvSpPr txBox="1"/>
          <p:nvPr/>
        </p:nvSpPr>
        <p:spPr>
          <a:xfrm>
            <a:off x="2343552" y="1219200"/>
            <a:ext cx="968020" cy="369332"/>
          </a:xfrm>
          <a:prstGeom prst="rect">
            <a:avLst/>
          </a:prstGeom>
          <a:solidFill>
            <a:schemeClr val="bg1"/>
          </a:solidFill>
        </p:spPr>
        <p:txBody>
          <a:bodyPr wrap="square" rtlCol="0">
            <a:spAutoFit/>
          </a:bodyPr>
          <a:lstStyle/>
          <a:p>
            <a:r>
              <a:rPr lang="ja-JP" altLang="en-US" sz="900" dirty="0" smtClean="0"/>
              <a:t>プレミューテーション</a:t>
            </a:r>
            <a:endParaRPr lang="en-US" sz="900" dirty="0"/>
          </a:p>
        </p:txBody>
      </p:sp>
      <p:sp>
        <p:nvSpPr>
          <p:cNvPr id="8" name="TextBox 7"/>
          <p:cNvSpPr txBox="1"/>
          <p:nvPr/>
        </p:nvSpPr>
        <p:spPr>
          <a:xfrm>
            <a:off x="3695700" y="1219200"/>
            <a:ext cx="838200" cy="369332"/>
          </a:xfrm>
          <a:prstGeom prst="rect">
            <a:avLst/>
          </a:prstGeom>
          <a:solidFill>
            <a:schemeClr val="bg1"/>
          </a:solidFill>
        </p:spPr>
        <p:txBody>
          <a:bodyPr wrap="square" rtlCol="0">
            <a:spAutoFit/>
          </a:bodyPr>
          <a:lstStyle/>
          <a:p>
            <a:r>
              <a:rPr lang="ja-JP" altLang="en-US" sz="900" dirty="0" smtClean="0"/>
              <a:t>フルミューテーション</a:t>
            </a:r>
            <a:endParaRPr lang="en-US" sz="900" dirty="0"/>
          </a:p>
        </p:txBody>
      </p:sp>
      <p:sp>
        <p:nvSpPr>
          <p:cNvPr id="9" name="TextBox 8"/>
          <p:cNvSpPr txBox="1"/>
          <p:nvPr/>
        </p:nvSpPr>
        <p:spPr>
          <a:xfrm>
            <a:off x="1760112" y="3268747"/>
            <a:ext cx="2758944" cy="253916"/>
          </a:xfrm>
          <a:prstGeom prst="rect">
            <a:avLst/>
          </a:prstGeom>
          <a:solidFill>
            <a:schemeClr val="bg1"/>
          </a:solidFill>
        </p:spPr>
        <p:txBody>
          <a:bodyPr wrap="square" rtlCol="0">
            <a:spAutoFit/>
          </a:bodyPr>
          <a:lstStyle/>
          <a:p>
            <a:r>
              <a:rPr lang="ja-JP" altLang="en-US" sz="1050" dirty="0" smtClean="0"/>
              <a:t>サンプル番号</a:t>
            </a:r>
            <a:r>
              <a:rPr lang="en-US" altLang="ja-JP" sz="1050" dirty="0" smtClean="0"/>
              <a:t>34: </a:t>
            </a:r>
            <a:r>
              <a:rPr lang="ja-JP" altLang="en-US" sz="1050" dirty="0" smtClean="0"/>
              <a:t>女性 </a:t>
            </a:r>
            <a:r>
              <a:rPr lang="en-US" altLang="ja-JP" sz="1050" dirty="0" smtClean="0"/>
              <a:t>– </a:t>
            </a:r>
            <a:r>
              <a:rPr lang="ja-JP" altLang="en-US" sz="1050" dirty="0" smtClean="0"/>
              <a:t>正常</a:t>
            </a:r>
            <a:r>
              <a:rPr lang="en-US" altLang="ja-JP" sz="1050" dirty="0" smtClean="0"/>
              <a:t>CGG=</a:t>
            </a:r>
            <a:r>
              <a:rPr lang="ja-JP" altLang="en-US" sz="1050" dirty="0" smtClean="0"/>
              <a:t> </a:t>
            </a:r>
            <a:r>
              <a:rPr lang="en-US" altLang="ja-JP" sz="1050" dirty="0" smtClean="0"/>
              <a:t>30/31</a:t>
            </a:r>
            <a:endParaRPr lang="en-US" sz="1050" dirty="0"/>
          </a:p>
        </p:txBody>
      </p:sp>
      <p:sp>
        <p:nvSpPr>
          <p:cNvPr id="10" name="TextBox 9"/>
          <p:cNvSpPr txBox="1"/>
          <p:nvPr/>
        </p:nvSpPr>
        <p:spPr>
          <a:xfrm>
            <a:off x="4957443" y="3268747"/>
            <a:ext cx="3124200" cy="415498"/>
          </a:xfrm>
          <a:prstGeom prst="rect">
            <a:avLst/>
          </a:prstGeom>
          <a:solidFill>
            <a:schemeClr val="bg1"/>
          </a:solidFill>
        </p:spPr>
        <p:txBody>
          <a:bodyPr wrap="square" rtlCol="0">
            <a:spAutoFit/>
          </a:bodyPr>
          <a:lstStyle/>
          <a:p>
            <a:r>
              <a:rPr lang="ja-JP" altLang="en-US" sz="1050" dirty="0" smtClean="0"/>
              <a:t>サンプル番号</a:t>
            </a:r>
            <a:r>
              <a:rPr lang="en-US" altLang="ja-JP" sz="1050" dirty="0" smtClean="0"/>
              <a:t>65: </a:t>
            </a:r>
            <a:r>
              <a:rPr lang="ja-JP" altLang="en-US" sz="1050" dirty="0" smtClean="0"/>
              <a:t>男性 </a:t>
            </a:r>
            <a:r>
              <a:rPr lang="en-US" altLang="ja-JP" sz="1050" dirty="0" smtClean="0"/>
              <a:t>– </a:t>
            </a:r>
            <a:r>
              <a:rPr lang="ja-JP" altLang="en-US" sz="1050" dirty="0" smtClean="0"/>
              <a:t>プレミューテーション </a:t>
            </a:r>
            <a:r>
              <a:rPr lang="en-US" altLang="ja-JP" sz="1050" dirty="0" smtClean="0"/>
              <a:t>CGG=80-89</a:t>
            </a:r>
            <a:endParaRPr lang="en-US" sz="1050" dirty="0"/>
          </a:p>
        </p:txBody>
      </p:sp>
      <p:sp>
        <p:nvSpPr>
          <p:cNvPr id="11" name="TextBox 10"/>
          <p:cNvSpPr txBox="1"/>
          <p:nvPr/>
        </p:nvSpPr>
        <p:spPr>
          <a:xfrm>
            <a:off x="1014412" y="5404051"/>
            <a:ext cx="3405187" cy="415498"/>
          </a:xfrm>
          <a:prstGeom prst="rect">
            <a:avLst/>
          </a:prstGeom>
          <a:solidFill>
            <a:schemeClr val="bg1"/>
          </a:solidFill>
        </p:spPr>
        <p:txBody>
          <a:bodyPr wrap="square" rtlCol="0">
            <a:spAutoFit/>
          </a:bodyPr>
          <a:lstStyle/>
          <a:p>
            <a:r>
              <a:rPr lang="ja-JP" altLang="en-US" sz="1050" dirty="0" smtClean="0"/>
              <a:t>サンプル番号</a:t>
            </a:r>
            <a:r>
              <a:rPr lang="en-US" altLang="ja-JP" sz="1050" dirty="0" smtClean="0"/>
              <a:t>118: </a:t>
            </a:r>
            <a:r>
              <a:rPr lang="ja-JP" altLang="en-US" sz="1050" dirty="0" smtClean="0"/>
              <a:t>女性 </a:t>
            </a:r>
            <a:r>
              <a:rPr lang="en-US" altLang="ja-JP" sz="1050" dirty="0" smtClean="0"/>
              <a:t>– </a:t>
            </a:r>
            <a:r>
              <a:rPr lang="ja-JP" altLang="en-US" sz="1050" dirty="0" smtClean="0"/>
              <a:t>正常と変異とのモザイク </a:t>
            </a:r>
            <a:r>
              <a:rPr lang="en-US" altLang="ja-JP" sz="1050" dirty="0" smtClean="0"/>
              <a:t>CGG=29, 99, 131-140, &gt;200</a:t>
            </a:r>
            <a:endParaRPr lang="en-US" sz="1050" dirty="0"/>
          </a:p>
        </p:txBody>
      </p:sp>
      <p:sp>
        <p:nvSpPr>
          <p:cNvPr id="12" name="TextBox 11"/>
          <p:cNvSpPr txBox="1"/>
          <p:nvPr/>
        </p:nvSpPr>
        <p:spPr>
          <a:xfrm>
            <a:off x="5364958" y="5404051"/>
            <a:ext cx="2325556" cy="415498"/>
          </a:xfrm>
          <a:prstGeom prst="rect">
            <a:avLst/>
          </a:prstGeom>
          <a:solidFill>
            <a:schemeClr val="bg1"/>
          </a:solidFill>
        </p:spPr>
        <p:txBody>
          <a:bodyPr wrap="square" rtlCol="0">
            <a:spAutoFit/>
          </a:bodyPr>
          <a:lstStyle/>
          <a:p>
            <a:r>
              <a:rPr lang="ja-JP" altLang="en-US" sz="1050" dirty="0" smtClean="0"/>
              <a:t>サンプル番号</a:t>
            </a:r>
            <a:r>
              <a:rPr lang="en-US" altLang="ja-JP" sz="1050" dirty="0" smtClean="0"/>
              <a:t>55: </a:t>
            </a:r>
            <a:r>
              <a:rPr lang="ja-JP" altLang="en-US" sz="1050" dirty="0" smtClean="0"/>
              <a:t>女性 </a:t>
            </a:r>
            <a:r>
              <a:rPr lang="en-US" altLang="ja-JP" sz="1050" dirty="0" smtClean="0"/>
              <a:t>– </a:t>
            </a:r>
            <a:r>
              <a:rPr lang="ja-JP" altLang="en-US" sz="1050" dirty="0" smtClean="0"/>
              <a:t>フルミューテーション </a:t>
            </a:r>
            <a:r>
              <a:rPr lang="en-US" altLang="ja-JP" sz="1050" dirty="0" smtClean="0"/>
              <a:t>CGG=30, &gt;200</a:t>
            </a:r>
            <a:endParaRPr lang="en-US" sz="1050" dirty="0"/>
          </a:p>
        </p:txBody>
      </p:sp>
      <p:sp>
        <p:nvSpPr>
          <p:cNvPr id="13" name="TextBox 12"/>
          <p:cNvSpPr txBox="1"/>
          <p:nvPr/>
        </p:nvSpPr>
        <p:spPr>
          <a:xfrm>
            <a:off x="4880948" y="1251894"/>
            <a:ext cx="968020" cy="230832"/>
          </a:xfrm>
          <a:prstGeom prst="rect">
            <a:avLst/>
          </a:prstGeom>
          <a:solidFill>
            <a:schemeClr val="bg1"/>
          </a:solidFill>
        </p:spPr>
        <p:txBody>
          <a:bodyPr wrap="square" rtlCol="0">
            <a:spAutoFit/>
          </a:bodyPr>
          <a:lstStyle/>
          <a:p>
            <a:r>
              <a:rPr lang="ja-JP" altLang="en-US" sz="900" dirty="0"/>
              <a:t>正</a:t>
            </a:r>
            <a:r>
              <a:rPr lang="ja-JP" altLang="en-US" sz="900" dirty="0" smtClean="0"/>
              <a:t>常または中間</a:t>
            </a:r>
            <a:endParaRPr lang="en-US" sz="900" dirty="0"/>
          </a:p>
        </p:txBody>
      </p:sp>
      <p:sp>
        <p:nvSpPr>
          <p:cNvPr id="14" name="TextBox 13"/>
          <p:cNvSpPr txBox="1"/>
          <p:nvPr/>
        </p:nvSpPr>
        <p:spPr>
          <a:xfrm>
            <a:off x="5852900" y="1251894"/>
            <a:ext cx="968020" cy="369332"/>
          </a:xfrm>
          <a:prstGeom prst="rect">
            <a:avLst/>
          </a:prstGeom>
          <a:solidFill>
            <a:schemeClr val="bg1"/>
          </a:solidFill>
        </p:spPr>
        <p:txBody>
          <a:bodyPr wrap="square" rtlCol="0">
            <a:spAutoFit/>
          </a:bodyPr>
          <a:lstStyle/>
          <a:p>
            <a:r>
              <a:rPr lang="ja-JP" altLang="en-US" sz="900" dirty="0" smtClean="0"/>
              <a:t>プレミューテーション</a:t>
            </a:r>
            <a:endParaRPr lang="en-US" sz="900" dirty="0"/>
          </a:p>
        </p:txBody>
      </p:sp>
      <p:sp>
        <p:nvSpPr>
          <p:cNvPr id="15" name="TextBox 14"/>
          <p:cNvSpPr txBox="1"/>
          <p:nvPr/>
        </p:nvSpPr>
        <p:spPr>
          <a:xfrm>
            <a:off x="7205048" y="1251894"/>
            <a:ext cx="838200" cy="369332"/>
          </a:xfrm>
          <a:prstGeom prst="rect">
            <a:avLst/>
          </a:prstGeom>
          <a:solidFill>
            <a:schemeClr val="bg1"/>
          </a:solidFill>
        </p:spPr>
        <p:txBody>
          <a:bodyPr wrap="square" rtlCol="0">
            <a:spAutoFit/>
          </a:bodyPr>
          <a:lstStyle/>
          <a:p>
            <a:r>
              <a:rPr lang="ja-JP" altLang="en-US" sz="900" dirty="0" smtClean="0"/>
              <a:t>フルミューテーション</a:t>
            </a:r>
            <a:endParaRPr lang="en-US" sz="900" dirty="0"/>
          </a:p>
        </p:txBody>
      </p:sp>
      <p:sp>
        <p:nvSpPr>
          <p:cNvPr id="20" name="TextBox 5"/>
          <p:cNvSpPr txBox="1">
            <a:spLocks noChangeArrowheads="1"/>
          </p:cNvSpPr>
          <p:nvPr/>
        </p:nvSpPr>
        <p:spPr bwMode="auto">
          <a:xfrm>
            <a:off x="152400" y="6400800"/>
            <a:ext cx="4458272" cy="276999"/>
          </a:xfrm>
          <a:prstGeom prst="rect">
            <a:avLst/>
          </a:prstGeom>
          <a:noFill/>
          <a:ln w="9525">
            <a:noFill/>
            <a:miter lim="800000"/>
            <a:headEnd/>
            <a:tailEnd/>
          </a:ln>
        </p:spPr>
        <p:txBody>
          <a:bodyPr wrap="none">
            <a:spAutoFit/>
          </a:bodyPr>
          <a:lstStyle/>
          <a:p>
            <a:r>
              <a:rPr lang="en-US" baseline="30000" dirty="0"/>
              <a:t>*</a:t>
            </a:r>
            <a:r>
              <a:rPr lang="ja-JP" altLang="en-US" baseline="30000" dirty="0"/>
              <a:t>本製品は研究用試薬です。診断を目的とした使用は対象外です</a:t>
            </a:r>
            <a:r>
              <a:rPr lang="ja-JP" altLang="en-US" baseline="30000" dirty="0" smtClean="0"/>
              <a:t>。</a:t>
            </a:r>
            <a:endParaRPr lang="en-US" baseline="30000" dirty="0"/>
          </a:p>
        </p:txBody>
      </p:sp>
    </p:spTree>
  </p:cSld>
  <p:clrMapOvr>
    <a:masterClrMapping/>
  </p:clrMapOvr>
</p:sld>
</file>

<file path=ppt/theme/theme1.xml><?xml version="1.0" encoding="utf-8"?>
<a:theme xmlns:a="http://schemas.openxmlformats.org/drawingml/2006/main" name="2009_template">
  <a:themeElements>
    <a:clrScheme name="2009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Document_type xmlns="a1db9a41-9bec-4d72-85df-bced7e8fed8d">Employee Information</Document_typ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B715A57A1B9264EBFA2977B9E6C7EA2" ma:contentTypeVersion="1" ma:contentTypeDescription="Create a new document." ma:contentTypeScope="" ma:versionID="5bbcf58f8aea9ca64b3b7e0113f32231">
  <xsd:schema xmlns:xsd="http://www.w3.org/2001/XMLSchema" xmlns:xs="http://www.w3.org/2001/XMLSchema" xmlns:p="http://schemas.microsoft.com/office/2006/metadata/properties" xmlns:ns2="ab00c548-127f-428f-a8e9-b50cf6690bfc" xmlns:ns3="a1db9a41-9bec-4d72-85df-bced7e8fed8d" targetNamespace="http://schemas.microsoft.com/office/2006/metadata/properties" ma:root="true" ma:fieldsID="d141994c8ca7c498a7ad5e49754bd993" ns2:_="" ns3:_="">
    <xsd:import namespace="ab00c548-127f-428f-a8e9-b50cf6690bfc"/>
    <xsd:import namespace="a1db9a41-9bec-4d72-85df-bced7e8fed8d"/>
    <xsd:element name="properties">
      <xsd:complexType>
        <xsd:sequence>
          <xsd:element name="documentManagement">
            <xsd:complexType>
              <xsd:all>
                <xsd:element ref="ns2:_dlc_DocId" minOccurs="0"/>
                <xsd:element ref="ns2:_dlc_DocIdUrl" minOccurs="0"/>
                <xsd:element ref="ns2:_dlc_DocIdPersistId" minOccurs="0"/>
                <xsd:element ref="ns3:Document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0c548-127f-428f-a8e9-b50cf6690b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1db9a41-9bec-4d72-85df-bced7e8fed8d" elementFormDefault="qualified">
    <xsd:import namespace="http://schemas.microsoft.com/office/2006/documentManagement/types"/>
    <xsd:import namespace="http://schemas.microsoft.com/office/infopath/2007/PartnerControls"/>
    <xsd:element name="Document_type" ma:index="11" nillable="true" ma:displayName="Document_type" ma:default="Employee Information" ma:format="Dropdown" ma:internalName="Document_type">
      <xsd:simpleType>
        <xsd:restriction base="dms:Choice">
          <xsd:enumeration value="Employee Information"/>
          <xsd:enumeration value="Asuragen Information"/>
          <xsd:enumeration value="Business Forms"/>
          <xsd:enumeration value="Office Help"/>
          <xsd:enumeration value="Travel Information"/>
          <xsd:enumeration value="Conference Rooms"/>
          <xsd:enumeration value="Other Forms/Request Forms"/>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B0551-631E-49C7-9244-9488259C1090}">
  <ds:schemaRefs>
    <ds:schemaRef ds:uri="http://schemas.microsoft.com/office/2006/documentManagement/types"/>
    <ds:schemaRef ds:uri="http://schemas.microsoft.com/office/2006/metadata/properties"/>
    <ds:schemaRef ds:uri="ab00c548-127f-428f-a8e9-b50cf6690bfc"/>
    <ds:schemaRef ds:uri="http://www.w3.org/XML/1998/namespace"/>
    <ds:schemaRef ds:uri="a1db9a41-9bec-4d72-85df-bced7e8fed8d"/>
    <ds:schemaRef ds:uri="http://schemas.microsoft.com/office/infopath/2007/PartnerControls"/>
    <ds:schemaRef ds:uri="http://purl.org/dc/elements/1.1/"/>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1723E4B5-C145-4056-8557-CF6FCFE7F76C}">
  <ds:schemaRefs>
    <ds:schemaRef ds:uri="http://schemas.microsoft.com/sharepoint/events"/>
  </ds:schemaRefs>
</ds:datastoreItem>
</file>

<file path=customXml/itemProps3.xml><?xml version="1.0" encoding="utf-8"?>
<ds:datastoreItem xmlns:ds="http://schemas.openxmlformats.org/officeDocument/2006/customXml" ds:itemID="{342FCFAE-C90B-4CCB-80B6-625B6B75B898}">
  <ds:schemaRefs>
    <ds:schemaRef ds:uri="http://schemas.microsoft.com/office/2006/metadata/longProperties"/>
  </ds:schemaRefs>
</ds:datastoreItem>
</file>

<file path=customXml/itemProps4.xml><?xml version="1.0" encoding="utf-8"?>
<ds:datastoreItem xmlns:ds="http://schemas.openxmlformats.org/officeDocument/2006/customXml" ds:itemID="{02228939-3B52-49B2-AE74-EAD944DFB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0c548-127f-428f-a8e9-b50cf6690bfc"/>
    <ds:schemaRef ds:uri="a1db9a41-9bec-4d72-85df-bced7e8fe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E842D15-3FC3-4CBC-8A3C-3AD67D4D7D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2762</TotalTime>
  <Words>4107</Words>
  <Application>Microsoft Office PowerPoint</Application>
  <PresentationFormat>On-screen Show (4:3)</PresentationFormat>
  <Paragraphs>268</Paragraphs>
  <Slides>14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ＭＳ Ｐゴシック</vt:lpstr>
      <vt:lpstr>Arial</vt:lpstr>
      <vt:lpstr>2009_template</vt:lpstr>
      <vt:lpstr>PowerPoint Presentation</vt:lpstr>
      <vt:lpstr>はじめに</vt:lpstr>
      <vt:lpstr>脆弱X症候群の分子解析の現状と課題</vt:lpstr>
      <vt:lpstr>2通りの最新PCR設定をワンキットで</vt:lpstr>
      <vt:lpstr>PCRマスターミックスのシンプルな調製と解析操作のワークフロー </vt:lpstr>
      <vt:lpstr>FMR1 CGG繰り返し配列のサイズを検出する当製品の試薬構成* </vt:lpstr>
      <vt:lpstr>当製品の性能はピア・レビュー学術論文中で検討・評価されています。</vt:lpstr>
      <vt:lpstr>FMR1対立遺伝子検出における感度と特異性の高さはサザンブロット法による解析結果に匹敵します。*</vt:lpstr>
      <vt:lpstr>キャピラリー電気泳動法とのコンビネーションにより、最大200-250の長さのCGG繰り返し配列を高精度に定量します。 *</vt:lpstr>
      <vt:lpstr>最大1300までのサイズのCGG繰り返し配列を持つフルミューテーション(full mutations)対立遺伝子を検出することが可能です。*</vt:lpstr>
      <vt:lpstr>フルミューテーション(full mutations)を示す対立遺伝子の割合が1%のサンプルからも検出が可能です。* </vt:lpstr>
      <vt:lpstr>CGG繰り返し配列特異PCRにより、女性由来のサンプルにおける接合体の状態(zygosity)の識別が可能です。*</vt:lpstr>
      <vt:lpstr>CGG繰り返し配列特異PCRは、CGGの繰り返し配列を寸断しその領域の安定化に関与するAGG配列を検出します。</vt:lpstr>
      <vt:lpstr>総括: AmplideX® FMR1 PCR 試薬* </vt:lpstr>
    </vt:vector>
  </TitlesOfParts>
  <Company>Ambion,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cmoss</dc:creator>
  <cp:lastModifiedBy>meg mabuchi</cp:lastModifiedBy>
  <cp:revision>131</cp:revision>
  <dcterms:created xsi:type="dcterms:W3CDTF">2011-12-07T15:30:07Z</dcterms:created>
  <dcterms:modified xsi:type="dcterms:W3CDTF">2013-03-25T14:24:17Z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3N4SU72K4ZFF-27-26</vt:lpwstr>
  </property>
  <property fmtid="{D5CDD505-2E9C-101B-9397-08002B2CF9AE}" pid="3" name="_dlc_DocIdItemGuid">
    <vt:lpwstr>a7bbb4ea-c612-4fd7-9f8b-79d7eba452fb</vt:lpwstr>
  </property>
  <property fmtid="{D5CDD505-2E9C-101B-9397-08002B2CF9AE}" pid="4" name="_dlc_DocIdUrl">
    <vt:lpwstr>http://svrsp1/Department/Administration/_layouts/DocIdRedir.aspx?ID=3N4SU72K4ZFF-27-26, 3N4SU72K4ZFF-27-26</vt:lpwstr>
  </property>
</Properties>
</file>